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vml" ContentType="application/vnd.openxmlformats-officedocument.vmlDrawing"/>
  <Default Extension="gif" ContentType="image/gif"/>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embeddings/oleObject1.bin" ContentType="application/vnd.openxmlformats-officedocument.oleObject"/>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tags/tag1.xml" ContentType="application/vnd.openxmlformats-officedocument.presentationml.tags+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49"/>
  </p:notesMasterIdLst>
  <p:sldIdLst>
    <p:sldId id="256" r:id="rId2"/>
    <p:sldId id="257" r:id="rId3"/>
    <p:sldId id="258" r:id="rId4"/>
    <p:sldId id="268" r:id="rId5"/>
    <p:sldId id="261" r:id="rId6"/>
    <p:sldId id="263" r:id="rId7"/>
    <p:sldId id="265" r:id="rId8"/>
    <p:sldId id="363" r:id="rId9"/>
    <p:sldId id="282" r:id="rId10"/>
    <p:sldId id="283" r:id="rId11"/>
    <p:sldId id="284" r:id="rId12"/>
    <p:sldId id="285" r:id="rId13"/>
    <p:sldId id="395" r:id="rId14"/>
    <p:sldId id="286" r:id="rId15"/>
    <p:sldId id="293" r:id="rId16"/>
    <p:sldId id="291" r:id="rId17"/>
    <p:sldId id="296" r:id="rId18"/>
    <p:sldId id="288" r:id="rId19"/>
    <p:sldId id="303" r:id="rId20"/>
    <p:sldId id="304" r:id="rId21"/>
    <p:sldId id="306" r:id="rId22"/>
    <p:sldId id="307" r:id="rId23"/>
    <p:sldId id="308" r:id="rId24"/>
    <p:sldId id="312" r:id="rId25"/>
    <p:sldId id="332" r:id="rId26"/>
    <p:sldId id="329" r:id="rId27"/>
    <p:sldId id="331" r:id="rId28"/>
    <p:sldId id="353" r:id="rId29"/>
    <p:sldId id="354" r:id="rId30"/>
    <p:sldId id="356" r:id="rId31"/>
    <p:sldId id="361" r:id="rId32"/>
    <p:sldId id="362" r:id="rId33"/>
    <p:sldId id="370" r:id="rId34"/>
    <p:sldId id="390" r:id="rId35"/>
    <p:sldId id="333" r:id="rId36"/>
    <p:sldId id="334" r:id="rId37"/>
    <p:sldId id="335" r:id="rId38"/>
    <p:sldId id="337" r:id="rId39"/>
    <p:sldId id="338" r:id="rId40"/>
    <p:sldId id="339" r:id="rId41"/>
    <p:sldId id="341" r:id="rId42"/>
    <p:sldId id="391" r:id="rId43"/>
    <p:sldId id="393" r:id="rId44"/>
    <p:sldId id="346" r:id="rId45"/>
    <p:sldId id="365" r:id="rId46"/>
    <p:sldId id="347" r:id="rId47"/>
    <p:sldId id="348" r:id="rId4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28223E"/>
    <a:srgbClr val="616675"/>
    <a:srgbClr val="FF9999"/>
    <a:srgbClr val="F82A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00" autoAdjust="0"/>
    <p:restoredTop sz="90460" autoAdjust="0"/>
  </p:normalViewPr>
  <p:slideViewPr>
    <p:cSldViewPr>
      <p:cViewPr>
        <p:scale>
          <a:sx n="112" d="100"/>
          <a:sy n="112" d="100"/>
        </p:scale>
        <p:origin x="-1008" y="-1040"/>
      </p:cViewPr>
      <p:guideLst>
        <p:guide orient="horz" pos="2160"/>
        <p:guide pos="2880"/>
      </p:guideLst>
    </p:cSldViewPr>
  </p:slideViewPr>
  <p:outlineViewPr>
    <p:cViewPr>
      <p:scale>
        <a:sx n="33" d="100"/>
        <a:sy n="33" d="100"/>
      </p:scale>
      <p:origin x="0" y="8526"/>
    </p:cViewPr>
    <p:sldLst>
      <p:sld r:id="rId1" collapse="1"/>
      <p:sld r:id="rId2" collapse="1"/>
    </p:sldLst>
  </p:outlineViewPr>
  <p:notesTextViewPr>
    <p:cViewPr>
      <p:scale>
        <a:sx n="100" d="100"/>
        <a:sy n="100" d="100"/>
      </p:scale>
      <p:origin x="0" y="0"/>
    </p:cViewPr>
  </p:notesTextViewPr>
  <p:sorterViewPr>
    <p:cViewPr>
      <p:scale>
        <a:sx n="66" d="100"/>
        <a:sy n="66" d="100"/>
      </p:scale>
      <p:origin x="0" y="1030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printerSettings" Target="printerSettings/printerSettings1.bin"/><Relationship Id="rId51" Type="http://schemas.openxmlformats.org/officeDocument/2006/relationships/presProps" Target="presProps.xml"/><Relationship Id="rId52" Type="http://schemas.openxmlformats.org/officeDocument/2006/relationships/viewProps" Target="viewProps.xml"/><Relationship Id="rId53" Type="http://schemas.openxmlformats.org/officeDocument/2006/relationships/theme" Target="theme/theme1.xml"/><Relationship Id="rId54"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_rels/viewProps.xml.rels><?xml version="1.0" encoding="UTF-8" standalone="yes"?>
<Relationships xmlns="http://schemas.openxmlformats.org/package/2006/relationships"><Relationship Id="rId1" Type="http://schemas.openxmlformats.org/officeDocument/2006/relationships/slide" Target="slides/slide24.xml"/><Relationship Id="rId2" Type="http://schemas.openxmlformats.org/officeDocument/2006/relationships/slide" Target="slides/slide25.xml"/></Relationships>
</file>

<file path=ppt/diagrams/colors1.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5BAE9B-C5BF-45AD-A113-FA2FC9DE35D3}" type="doc">
      <dgm:prSet loTypeId="urn:microsoft.com/office/officeart/2005/8/layout/vList6" loCatId="list" qsTypeId="urn:microsoft.com/office/officeart/2005/8/quickstyle/simple4" qsCatId="simple" csTypeId="urn:microsoft.com/office/officeart/2005/8/colors/accent6_4" csCatId="accent6" phldr="1"/>
      <dgm:spPr/>
      <dgm:t>
        <a:bodyPr/>
        <a:lstStyle/>
        <a:p>
          <a:endParaRPr lang="en-IN"/>
        </a:p>
      </dgm:t>
    </dgm:pt>
    <dgm:pt modelId="{02A645CE-5B1A-4502-8308-C525A6D0EF9F}">
      <dgm:prSet phldrT="[Text]"/>
      <dgm:spPr>
        <a:solidFill>
          <a:srgbClr val="00B050"/>
        </a:solidFill>
        <a:scene3d>
          <a:camera prst="orthographicFront"/>
          <a:lightRig rig="threePt" dir="t"/>
        </a:scene3d>
        <a:sp3d>
          <a:bevelT w="63500"/>
          <a:bevelB w="31750"/>
        </a:sp3d>
      </dgm:spPr>
      <dgm:t>
        <a:bodyPr/>
        <a:lstStyle/>
        <a:p>
          <a:r>
            <a:rPr lang="en-US" dirty="0" smtClean="0"/>
            <a:t>Hippocrates</a:t>
          </a:r>
          <a:endParaRPr lang="en-IN" dirty="0"/>
        </a:p>
      </dgm:t>
    </dgm:pt>
    <dgm:pt modelId="{1B8B35EA-960D-49A0-81F9-2A443F2A559C}" type="parTrans" cxnId="{3E5C45CB-0D5E-4C36-890A-278EAF344AFC}">
      <dgm:prSet/>
      <dgm:spPr/>
      <dgm:t>
        <a:bodyPr/>
        <a:lstStyle/>
        <a:p>
          <a:endParaRPr lang="en-IN"/>
        </a:p>
      </dgm:t>
    </dgm:pt>
    <dgm:pt modelId="{51127FC3-543D-4211-8962-D83330BEB236}" type="sibTrans" cxnId="{3E5C45CB-0D5E-4C36-890A-278EAF344AFC}">
      <dgm:prSet/>
      <dgm:spPr/>
      <dgm:t>
        <a:bodyPr/>
        <a:lstStyle/>
        <a:p>
          <a:endParaRPr lang="en-IN"/>
        </a:p>
      </dgm:t>
    </dgm:pt>
    <dgm:pt modelId="{CD9244C8-DA6A-4AE7-A12B-7B95FFFC4ACE}">
      <dgm:prSet phldrT="[Text]"/>
      <dgm:spPr/>
      <dgm:t>
        <a:bodyPr/>
        <a:lstStyle/>
        <a:p>
          <a:r>
            <a:rPr lang="en-US" dirty="0" smtClean="0"/>
            <a:t>First attempted ventricular puncture for HCP</a:t>
          </a:r>
          <a:endParaRPr lang="en-IN" dirty="0"/>
        </a:p>
      </dgm:t>
    </dgm:pt>
    <dgm:pt modelId="{497141A5-C7EF-4907-A262-D7B84936D0A2}" type="parTrans" cxnId="{272634CD-05BE-427D-9FCA-E80C41DD6251}">
      <dgm:prSet/>
      <dgm:spPr/>
      <dgm:t>
        <a:bodyPr/>
        <a:lstStyle/>
        <a:p>
          <a:endParaRPr lang="en-IN"/>
        </a:p>
      </dgm:t>
    </dgm:pt>
    <dgm:pt modelId="{834DECE3-4F6C-45EF-84A3-6BA3ECA742C7}" type="sibTrans" cxnId="{272634CD-05BE-427D-9FCA-E80C41DD6251}">
      <dgm:prSet/>
      <dgm:spPr/>
      <dgm:t>
        <a:bodyPr/>
        <a:lstStyle/>
        <a:p>
          <a:endParaRPr lang="en-IN"/>
        </a:p>
      </dgm:t>
    </dgm:pt>
    <dgm:pt modelId="{5B37D94F-861F-48D9-B91E-CA5221685794}">
      <dgm:prSet phldrT="[Text]"/>
      <dgm:spPr>
        <a:solidFill>
          <a:srgbClr val="FF0000"/>
        </a:solidFill>
        <a:scene3d>
          <a:camera prst="orthographicFront"/>
          <a:lightRig rig="threePt" dir="t"/>
        </a:scene3d>
        <a:sp3d>
          <a:bevelT w="215900" h="158750"/>
        </a:sp3d>
      </dgm:spPr>
      <dgm:t>
        <a:bodyPr/>
        <a:lstStyle/>
        <a:p>
          <a:r>
            <a:rPr lang="en-US" dirty="0" smtClean="0"/>
            <a:t>Nulsen and Spitz	</a:t>
          </a:r>
        </a:p>
        <a:p>
          <a:r>
            <a:rPr lang="en-US" dirty="0" smtClean="0"/>
            <a:t>Pudenz</a:t>
          </a:r>
          <a:endParaRPr lang="en-IN" dirty="0"/>
        </a:p>
      </dgm:t>
    </dgm:pt>
    <dgm:pt modelId="{1F20A468-8489-46D9-8AD5-46109920F4BF}" type="parTrans" cxnId="{EFCBB86A-7813-4ED5-953C-02558ED424B2}">
      <dgm:prSet/>
      <dgm:spPr/>
      <dgm:t>
        <a:bodyPr/>
        <a:lstStyle/>
        <a:p>
          <a:endParaRPr lang="en-IN"/>
        </a:p>
      </dgm:t>
    </dgm:pt>
    <dgm:pt modelId="{BF913877-DB35-423E-9C70-61AE3ACBD615}" type="sibTrans" cxnId="{EFCBB86A-7813-4ED5-953C-02558ED424B2}">
      <dgm:prSet/>
      <dgm:spPr/>
      <dgm:t>
        <a:bodyPr/>
        <a:lstStyle/>
        <a:p>
          <a:endParaRPr lang="en-IN"/>
        </a:p>
      </dgm:t>
    </dgm:pt>
    <dgm:pt modelId="{C50E19FD-35C9-41A9-A00F-02E60C9D6DAD}">
      <dgm:prSet phldrT="[Text]"/>
      <dgm:spPr/>
      <dgm:t>
        <a:bodyPr/>
        <a:lstStyle/>
        <a:p>
          <a:r>
            <a:rPr lang="en-US" dirty="0" err="1" smtClean="0"/>
            <a:t>Ventriculojugular</a:t>
          </a:r>
          <a:r>
            <a:rPr lang="en-US" dirty="0" smtClean="0"/>
            <a:t> shunt –spring &amp; ball.</a:t>
          </a:r>
          <a:endParaRPr lang="en-IN" dirty="0"/>
        </a:p>
      </dgm:t>
    </dgm:pt>
    <dgm:pt modelId="{9DF95C66-4B2C-4C82-9DD5-2E95DF86BE8B}" type="parTrans" cxnId="{5F84B286-F4BF-48F6-BDFE-C271C764C8A3}">
      <dgm:prSet/>
      <dgm:spPr/>
      <dgm:t>
        <a:bodyPr/>
        <a:lstStyle/>
        <a:p>
          <a:endParaRPr lang="en-IN"/>
        </a:p>
      </dgm:t>
    </dgm:pt>
    <dgm:pt modelId="{C0A879C3-44B3-48C6-A366-9F541D52F47B}" type="sibTrans" cxnId="{5F84B286-F4BF-48F6-BDFE-C271C764C8A3}">
      <dgm:prSet/>
      <dgm:spPr/>
      <dgm:t>
        <a:bodyPr/>
        <a:lstStyle/>
        <a:p>
          <a:endParaRPr lang="en-IN"/>
        </a:p>
      </dgm:t>
    </dgm:pt>
    <dgm:pt modelId="{DB159B32-65FC-42A3-A98C-738C54A663EA}">
      <dgm:prSet phldrT="[Text]"/>
      <dgm:spPr/>
      <dgm:t>
        <a:bodyPr/>
        <a:lstStyle/>
        <a:p>
          <a:r>
            <a:rPr lang="en-US" dirty="0" smtClean="0"/>
            <a:t>Used silicone tubing</a:t>
          </a:r>
          <a:endParaRPr lang="en-IN" dirty="0"/>
        </a:p>
      </dgm:t>
    </dgm:pt>
    <dgm:pt modelId="{46C777D1-AA00-4CF9-AFDE-1FA88C7CCEAF}" type="parTrans" cxnId="{94CF0F7C-BA29-4F4F-97FE-FEB61D26EC2D}">
      <dgm:prSet/>
      <dgm:spPr/>
      <dgm:t>
        <a:bodyPr/>
        <a:lstStyle/>
        <a:p>
          <a:endParaRPr lang="en-IN"/>
        </a:p>
      </dgm:t>
    </dgm:pt>
    <dgm:pt modelId="{4F3CEF3C-36B8-425A-A5DE-6653810725CE}" type="sibTrans" cxnId="{94CF0F7C-BA29-4F4F-97FE-FEB61D26EC2D}">
      <dgm:prSet/>
      <dgm:spPr/>
      <dgm:t>
        <a:bodyPr/>
        <a:lstStyle/>
        <a:p>
          <a:endParaRPr lang="en-IN"/>
        </a:p>
      </dgm:t>
    </dgm:pt>
    <dgm:pt modelId="{58C8EBF9-1A71-46CE-9BFC-00367F1C175E}" type="pres">
      <dgm:prSet presAssocID="{595BAE9B-C5BF-45AD-A113-FA2FC9DE35D3}" presName="Name0" presStyleCnt="0">
        <dgm:presLayoutVars>
          <dgm:dir/>
          <dgm:animLvl val="lvl"/>
          <dgm:resizeHandles/>
        </dgm:presLayoutVars>
      </dgm:prSet>
      <dgm:spPr/>
      <dgm:t>
        <a:bodyPr/>
        <a:lstStyle/>
        <a:p>
          <a:endParaRPr lang="en-IN"/>
        </a:p>
      </dgm:t>
    </dgm:pt>
    <dgm:pt modelId="{FB54D02F-2F0B-4A44-B516-E78A6379CFCA}" type="pres">
      <dgm:prSet presAssocID="{02A645CE-5B1A-4502-8308-C525A6D0EF9F}" presName="linNode" presStyleCnt="0"/>
      <dgm:spPr/>
    </dgm:pt>
    <dgm:pt modelId="{B5196A3F-F2A7-43BF-983C-E19386665DB7}" type="pres">
      <dgm:prSet presAssocID="{02A645CE-5B1A-4502-8308-C525A6D0EF9F}" presName="parentShp" presStyleLbl="node1" presStyleIdx="0" presStyleCnt="2">
        <dgm:presLayoutVars>
          <dgm:bulletEnabled val="1"/>
        </dgm:presLayoutVars>
      </dgm:prSet>
      <dgm:spPr/>
      <dgm:t>
        <a:bodyPr/>
        <a:lstStyle/>
        <a:p>
          <a:endParaRPr lang="en-IN"/>
        </a:p>
      </dgm:t>
    </dgm:pt>
    <dgm:pt modelId="{EC7ED6AE-5734-4840-9270-12180C5104D1}" type="pres">
      <dgm:prSet presAssocID="{02A645CE-5B1A-4502-8308-C525A6D0EF9F}" presName="childShp" presStyleLbl="bgAccFollowNode1" presStyleIdx="0" presStyleCnt="2">
        <dgm:presLayoutVars>
          <dgm:bulletEnabled val="1"/>
        </dgm:presLayoutVars>
      </dgm:prSet>
      <dgm:spPr/>
      <dgm:t>
        <a:bodyPr/>
        <a:lstStyle/>
        <a:p>
          <a:endParaRPr lang="en-IN"/>
        </a:p>
      </dgm:t>
    </dgm:pt>
    <dgm:pt modelId="{5C768ABE-D45B-486D-ACC8-F662EEA5B658}" type="pres">
      <dgm:prSet presAssocID="{51127FC3-543D-4211-8962-D83330BEB236}" presName="spacing" presStyleCnt="0"/>
      <dgm:spPr/>
    </dgm:pt>
    <dgm:pt modelId="{C5DE02B1-BBD2-4E1B-B4C7-61BEAFEE4329}" type="pres">
      <dgm:prSet presAssocID="{5B37D94F-861F-48D9-B91E-CA5221685794}" presName="linNode" presStyleCnt="0"/>
      <dgm:spPr/>
    </dgm:pt>
    <dgm:pt modelId="{7BABBB2E-5ACA-4222-B767-58BC5F3CD62A}" type="pres">
      <dgm:prSet presAssocID="{5B37D94F-861F-48D9-B91E-CA5221685794}" presName="parentShp" presStyleLbl="node1" presStyleIdx="1" presStyleCnt="2">
        <dgm:presLayoutVars>
          <dgm:bulletEnabled val="1"/>
        </dgm:presLayoutVars>
      </dgm:prSet>
      <dgm:spPr/>
      <dgm:t>
        <a:bodyPr/>
        <a:lstStyle/>
        <a:p>
          <a:endParaRPr lang="en-IN"/>
        </a:p>
      </dgm:t>
    </dgm:pt>
    <dgm:pt modelId="{E697A817-DF80-4732-8630-8F39718C055F}" type="pres">
      <dgm:prSet presAssocID="{5B37D94F-861F-48D9-B91E-CA5221685794}" presName="childShp" presStyleLbl="bgAccFollowNode1" presStyleIdx="1" presStyleCnt="2">
        <dgm:presLayoutVars>
          <dgm:bulletEnabled val="1"/>
        </dgm:presLayoutVars>
      </dgm:prSet>
      <dgm:spPr/>
      <dgm:t>
        <a:bodyPr/>
        <a:lstStyle/>
        <a:p>
          <a:endParaRPr lang="en-IN"/>
        </a:p>
      </dgm:t>
    </dgm:pt>
  </dgm:ptLst>
  <dgm:cxnLst>
    <dgm:cxn modelId="{B7435F0A-12DE-44B0-8ADE-FED3FBD0DF8B}" type="presOf" srcId="{C50E19FD-35C9-41A9-A00F-02E60C9D6DAD}" destId="{E697A817-DF80-4732-8630-8F39718C055F}" srcOrd="0" destOrd="0" presId="urn:microsoft.com/office/officeart/2005/8/layout/vList6"/>
    <dgm:cxn modelId="{1F9E2CB9-2DE5-495F-9239-C9A561F9BDCC}" type="presOf" srcId="{CD9244C8-DA6A-4AE7-A12B-7B95FFFC4ACE}" destId="{EC7ED6AE-5734-4840-9270-12180C5104D1}" srcOrd="0" destOrd="0" presId="urn:microsoft.com/office/officeart/2005/8/layout/vList6"/>
    <dgm:cxn modelId="{619A7134-5599-47BF-8DDC-AEBB1A87AF2F}" type="presOf" srcId="{DB159B32-65FC-42A3-A98C-738C54A663EA}" destId="{E697A817-DF80-4732-8630-8F39718C055F}" srcOrd="0" destOrd="1" presId="urn:microsoft.com/office/officeart/2005/8/layout/vList6"/>
    <dgm:cxn modelId="{EFCBB86A-7813-4ED5-953C-02558ED424B2}" srcId="{595BAE9B-C5BF-45AD-A113-FA2FC9DE35D3}" destId="{5B37D94F-861F-48D9-B91E-CA5221685794}" srcOrd="1" destOrd="0" parTransId="{1F20A468-8489-46D9-8AD5-46109920F4BF}" sibTransId="{BF913877-DB35-423E-9C70-61AE3ACBD615}"/>
    <dgm:cxn modelId="{C2B3F9BD-F57C-4A10-99F1-6FFECD11E60B}" type="presOf" srcId="{5B37D94F-861F-48D9-B91E-CA5221685794}" destId="{7BABBB2E-5ACA-4222-B767-58BC5F3CD62A}" srcOrd="0" destOrd="0" presId="urn:microsoft.com/office/officeart/2005/8/layout/vList6"/>
    <dgm:cxn modelId="{5F84B286-F4BF-48F6-BDFE-C271C764C8A3}" srcId="{5B37D94F-861F-48D9-B91E-CA5221685794}" destId="{C50E19FD-35C9-41A9-A00F-02E60C9D6DAD}" srcOrd="0" destOrd="0" parTransId="{9DF95C66-4B2C-4C82-9DD5-2E95DF86BE8B}" sibTransId="{C0A879C3-44B3-48C6-A366-9F541D52F47B}"/>
    <dgm:cxn modelId="{3E5C45CB-0D5E-4C36-890A-278EAF344AFC}" srcId="{595BAE9B-C5BF-45AD-A113-FA2FC9DE35D3}" destId="{02A645CE-5B1A-4502-8308-C525A6D0EF9F}" srcOrd="0" destOrd="0" parTransId="{1B8B35EA-960D-49A0-81F9-2A443F2A559C}" sibTransId="{51127FC3-543D-4211-8962-D83330BEB236}"/>
    <dgm:cxn modelId="{272634CD-05BE-427D-9FCA-E80C41DD6251}" srcId="{02A645CE-5B1A-4502-8308-C525A6D0EF9F}" destId="{CD9244C8-DA6A-4AE7-A12B-7B95FFFC4ACE}" srcOrd="0" destOrd="0" parTransId="{497141A5-C7EF-4907-A262-D7B84936D0A2}" sibTransId="{834DECE3-4F6C-45EF-84A3-6BA3ECA742C7}"/>
    <dgm:cxn modelId="{7A901B8E-2813-4721-B94F-48E25027C320}" type="presOf" srcId="{02A645CE-5B1A-4502-8308-C525A6D0EF9F}" destId="{B5196A3F-F2A7-43BF-983C-E19386665DB7}" srcOrd="0" destOrd="0" presId="urn:microsoft.com/office/officeart/2005/8/layout/vList6"/>
    <dgm:cxn modelId="{69A80D3A-FECD-42C4-BAA4-24271B5F877F}" type="presOf" srcId="{595BAE9B-C5BF-45AD-A113-FA2FC9DE35D3}" destId="{58C8EBF9-1A71-46CE-9BFC-00367F1C175E}" srcOrd="0" destOrd="0" presId="urn:microsoft.com/office/officeart/2005/8/layout/vList6"/>
    <dgm:cxn modelId="{94CF0F7C-BA29-4F4F-97FE-FEB61D26EC2D}" srcId="{5B37D94F-861F-48D9-B91E-CA5221685794}" destId="{DB159B32-65FC-42A3-A98C-738C54A663EA}" srcOrd="1" destOrd="0" parTransId="{46C777D1-AA00-4CF9-AFDE-1FA88C7CCEAF}" sibTransId="{4F3CEF3C-36B8-425A-A5DE-6653810725CE}"/>
    <dgm:cxn modelId="{611D5780-2442-4B21-A14C-CE16A41F6A61}" type="presParOf" srcId="{58C8EBF9-1A71-46CE-9BFC-00367F1C175E}" destId="{FB54D02F-2F0B-4A44-B516-E78A6379CFCA}" srcOrd="0" destOrd="0" presId="urn:microsoft.com/office/officeart/2005/8/layout/vList6"/>
    <dgm:cxn modelId="{0B77C6F0-3E10-4CA7-B8C3-E924ED8466C8}" type="presParOf" srcId="{FB54D02F-2F0B-4A44-B516-E78A6379CFCA}" destId="{B5196A3F-F2A7-43BF-983C-E19386665DB7}" srcOrd="0" destOrd="0" presId="urn:microsoft.com/office/officeart/2005/8/layout/vList6"/>
    <dgm:cxn modelId="{C992BC47-11E7-4AC2-A5A0-DA83F1E6C3A0}" type="presParOf" srcId="{FB54D02F-2F0B-4A44-B516-E78A6379CFCA}" destId="{EC7ED6AE-5734-4840-9270-12180C5104D1}" srcOrd="1" destOrd="0" presId="urn:microsoft.com/office/officeart/2005/8/layout/vList6"/>
    <dgm:cxn modelId="{4CD6B674-13D8-49C1-8E81-00A41837E8A4}" type="presParOf" srcId="{58C8EBF9-1A71-46CE-9BFC-00367F1C175E}" destId="{5C768ABE-D45B-486D-ACC8-F662EEA5B658}" srcOrd="1" destOrd="0" presId="urn:microsoft.com/office/officeart/2005/8/layout/vList6"/>
    <dgm:cxn modelId="{49C72E79-2DAD-4E20-821D-331EBFB13216}" type="presParOf" srcId="{58C8EBF9-1A71-46CE-9BFC-00367F1C175E}" destId="{C5DE02B1-BBD2-4E1B-B4C7-61BEAFEE4329}" srcOrd="2" destOrd="0" presId="urn:microsoft.com/office/officeart/2005/8/layout/vList6"/>
    <dgm:cxn modelId="{52F30033-50A3-4D8F-8964-79EBEDD3E067}" type="presParOf" srcId="{C5DE02B1-BBD2-4E1B-B4C7-61BEAFEE4329}" destId="{7BABBB2E-5ACA-4222-B767-58BC5F3CD62A}" srcOrd="0" destOrd="0" presId="urn:microsoft.com/office/officeart/2005/8/layout/vList6"/>
    <dgm:cxn modelId="{252E4D8C-3D93-4D28-B126-0DE0D38A754B}" type="presParOf" srcId="{C5DE02B1-BBD2-4E1B-B4C7-61BEAFEE4329}" destId="{E697A817-DF80-4732-8630-8F39718C055F}" srcOrd="1" destOrd="0" presId="urn:microsoft.com/office/officeart/2005/8/layout/vList6"/>
  </dgm:cxnLst>
  <dgm:bg>
    <a:solidFill>
      <a:srgbClr val="FFC000"/>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68F0E9-CD6C-4480-9C04-D490B1CE60DC}"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IN"/>
        </a:p>
      </dgm:t>
    </dgm:pt>
    <dgm:pt modelId="{6296E728-CC2F-4393-BCB0-03B3F0ED6BD2}">
      <dgm:prSet phldrT="[Text]"/>
      <dgm:spPr>
        <a:solidFill>
          <a:srgbClr val="FF0000"/>
        </a:solidFill>
        <a:scene3d>
          <a:camera prst="orthographicFront"/>
          <a:lightRig rig="threePt" dir="t"/>
        </a:scene3d>
        <a:sp3d prstMaterial="dkEdge">
          <a:bevelT w="88900" h="114300"/>
        </a:sp3d>
      </dgm:spPr>
      <dgm:t>
        <a:bodyPr/>
        <a:lstStyle/>
        <a:p>
          <a:r>
            <a:rPr lang="en-US" dirty="0" smtClean="0"/>
            <a:t>Rt=8</a:t>
          </a:r>
          <a:r>
            <a:rPr lang="el-GR" dirty="0" smtClean="0">
              <a:latin typeface="Constantia"/>
            </a:rPr>
            <a:t>η</a:t>
          </a:r>
          <a:r>
            <a:rPr lang="en-US" dirty="0" smtClean="0">
              <a:latin typeface="Constantia"/>
            </a:rPr>
            <a:t>L/</a:t>
          </a:r>
          <a:r>
            <a:rPr lang="el-GR" dirty="0" smtClean="0">
              <a:latin typeface="Constantia"/>
            </a:rPr>
            <a:t>π</a:t>
          </a:r>
          <a:r>
            <a:rPr lang="en-US" dirty="0" smtClean="0">
              <a:latin typeface="Constantia"/>
            </a:rPr>
            <a:t>r</a:t>
          </a:r>
          <a:r>
            <a:rPr lang="en-US" baseline="30000" dirty="0" smtClean="0">
              <a:latin typeface="Constantia"/>
            </a:rPr>
            <a:t>4</a:t>
          </a:r>
          <a:endParaRPr lang="en-IN" dirty="0"/>
        </a:p>
      </dgm:t>
    </dgm:pt>
    <dgm:pt modelId="{1030C5AE-9D11-42E1-BBF4-EC32B195583E}" type="parTrans" cxnId="{5C7FA1F8-ACF2-4C84-BB48-0EDEF2A7E289}">
      <dgm:prSet/>
      <dgm:spPr/>
      <dgm:t>
        <a:bodyPr/>
        <a:lstStyle/>
        <a:p>
          <a:endParaRPr lang="en-IN"/>
        </a:p>
      </dgm:t>
    </dgm:pt>
    <dgm:pt modelId="{2B8B83BF-93C3-46E0-A2AC-B2960A6DAE27}" type="sibTrans" cxnId="{5C7FA1F8-ACF2-4C84-BB48-0EDEF2A7E289}">
      <dgm:prSet/>
      <dgm:spPr/>
      <dgm:t>
        <a:bodyPr/>
        <a:lstStyle/>
        <a:p>
          <a:endParaRPr lang="en-IN"/>
        </a:p>
      </dgm:t>
    </dgm:pt>
    <dgm:pt modelId="{8A6B61B9-9E5A-4967-8F09-A1A503A67CCE}">
      <dgm:prSet phldrT="[Text]"/>
      <dgm:spPr>
        <a:solidFill>
          <a:schemeClr val="accent5">
            <a:lumMod val="60000"/>
            <a:lumOff val="40000"/>
            <a:alpha val="90000"/>
          </a:schemeClr>
        </a:solidFill>
        <a:scene3d>
          <a:camera prst="orthographicFront"/>
          <a:lightRig rig="threePt" dir="t"/>
        </a:scene3d>
        <a:sp3d prstMaterial="dkEdge">
          <a:bevelT w="88900" h="114300"/>
        </a:sp3d>
      </dgm:spPr>
      <dgm:t>
        <a:bodyPr/>
        <a:lstStyle/>
        <a:p>
          <a:r>
            <a:rPr lang="en-US" dirty="0" smtClean="0"/>
            <a:t>Kinking can reduce flow significantly.</a:t>
          </a:r>
          <a:endParaRPr lang="en-IN" dirty="0"/>
        </a:p>
      </dgm:t>
    </dgm:pt>
    <dgm:pt modelId="{67F0F85C-6431-4407-A878-B59DE6CEB89B}" type="parTrans" cxnId="{43A87B55-688A-455D-A8B5-6DAA51DF0553}">
      <dgm:prSet/>
      <dgm:spPr/>
      <dgm:t>
        <a:bodyPr/>
        <a:lstStyle/>
        <a:p>
          <a:endParaRPr lang="en-IN"/>
        </a:p>
      </dgm:t>
    </dgm:pt>
    <dgm:pt modelId="{A5BD6A4B-435A-4E6E-8801-AC4D7B4AAEE0}" type="sibTrans" cxnId="{43A87B55-688A-455D-A8B5-6DAA51DF0553}">
      <dgm:prSet/>
      <dgm:spPr/>
      <dgm:t>
        <a:bodyPr/>
        <a:lstStyle/>
        <a:p>
          <a:endParaRPr lang="en-IN"/>
        </a:p>
      </dgm:t>
    </dgm:pt>
    <dgm:pt modelId="{D0EA766C-B770-432E-9736-C2CF8E7DC32D}">
      <dgm:prSet phldrT="[Text]"/>
      <dgm:spPr>
        <a:solidFill>
          <a:schemeClr val="accent5">
            <a:lumMod val="60000"/>
            <a:lumOff val="40000"/>
            <a:alpha val="90000"/>
          </a:schemeClr>
        </a:solidFill>
        <a:scene3d>
          <a:camera prst="orthographicFront"/>
          <a:lightRig rig="threePt" dir="t"/>
        </a:scene3d>
        <a:sp3d prstMaterial="dkEdge">
          <a:bevelT w="88900" h="114300"/>
        </a:sp3d>
      </dgm:spPr>
      <dgm:t>
        <a:bodyPr/>
        <a:lstStyle/>
        <a:p>
          <a:r>
            <a:rPr lang="en-US" dirty="0" smtClean="0"/>
            <a:t>Shortening distal catheter  will alter dynamics.</a:t>
          </a:r>
          <a:endParaRPr lang="en-IN" dirty="0"/>
        </a:p>
      </dgm:t>
    </dgm:pt>
    <dgm:pt modelId="{80EF72F7-F92C-44F7-BFFD-9072A97DD425}" type="parTrans" cxnId="{D260A4F6-6634-46EF-91F3-1B015CBBA5C4}">
      <dgm:prSet/>
      <dgm:spPr/>
      <dgm:t>
        <a:bodyPr/>
        <a:lstStyle/>
        <a:p>
          <a:endParaRPr lang="en-IN"/>
        </a:p>
      </dgm:t>
    </dgm:pt>
    <dgm:pt modelId="{AE8660DE-95C3-4449-8B0B-087EFAA4D043}" type="sibTrans" cxnId="{D260A4F6-6634-46EF-91F3-1B015CBBA5C4}">
      <dgm:prSet/>
      <dgm:spPr/>
      <dgm:t>
        <a:bodyPr/>
        <a:lstStyle/>
        <a:p>
          <a:endParaRPr lang="en-IN"/>
        </a:p>
      </dgm:t>
    </dgm:pt>
    <dgm:pt modelId="{4F962B80-BBC6-40D6-ACF1-B59253B824CC}">
      <dgm:prSet phldrT="[Text]"/>
      <dgm:spPr>
        <a:solidFill>
          <a:srgbClr val="00B050"/>
        </a:solidFill>
        <a:scene3d>
          <a:camera prst="orthographicFront"/>
          <a:lightRig rig="threePt" dir="t"/>
        </a:scene3d>
        <a:sp3d prstMaterial="dkEdge">
          <a:bevelT w="88900" h="114300"/>
        </a:sp3d>
      </dgm:spPr>
      <dgm:t>
        <a:bodyPr/>
        <a:lstStyle/>
        <a:p>
          <a:r>
            <a:rPr lang="el-GR" dirty="0" smtClean="0">
              <a:latin typeface="Constantia"/>
            </a:rPr>
            <a:t>ρ</a:t>
          </a:r>
          <a:r>
            <a:rPr lang="en-US" dirty="0" smtClean="0">
              <a:latin typeface="Constantia"/>
            </a:rPr>
            <a:t>gh</a:t>
          </a:r>
          <a:endParaRPr lang="en-IN" dirty="0"/>
        </a:p>
      </dgm:t>
    </dgm:pt>
    <dgm:pt modelId="{CFF5C195-5202-4729-B7D1-B61A9883EA82}" type="parTrans" cxnId="{C0DBBF6E-33F0-43B6-92F0-7E27753A2E4C}">
      <dgm:prSet/>
      <dgm:spPr/>
      <dgm:t>
        <a:bodyPr/>
        <a:lstStyle/>
        <a:p>
          <a:endParaRPr lang="en-IN"/>
        </a:p>
      </dgm:t>
    </dgm:pt>
    <dgm:pt modelId="{A7F5909E-7B8E-438D-BAA8-BBCA83195C2C}" type="sibTrans" cxnId="{C0DBBF6E-33F0-43B6-92F0-7E27753A2E4C}">
      <dgm:prSet/>
      <dgm:spPr/>
      <dgm:t>
        <a:bodyPr/>
        <a:lstStyle/>
        <a:p>
          <a:endParaRPr lang="en-IN"/>
        </a:p>
      </dgm:t>
    </dgm:pt>
    <dgm:pt modelId="{B1317AFE-126C-45D2-8DA4-6918B643539B}">
      <dgm:prSet phldrT="[Text]"/>
      <dgm:spPr>
        <a:solidFill>
          <a:schemeClr val="accent5">
            <a:lumMod val="60000"/>
            <a:lumOff val="40000"/>
            <a:alpha val="90000"/>
          </a:schemeClr>
        </a:solidFill>
        <a:scene3d>
          <a:camera prst="orthographicFront"/>
          <a:lightRig rig="threePt" dir="t"/>
        </a:scene3d>
        <a:sp3d prstMaterial="dkEdge">
          <a:bevelT w="88900" h="114300"/>
        </a:sp3d>
      </dgm:spPr>
      <dgm:t>
        <a:bodyPr/>
        <a:lstStyle/>
        <a:p>
          <a:endParaRPr lang="en-IN" dirty="0"/>
        </a:p>
      </dgm:t>
    </dgm:pt>
    <dgm:pt modelId="{F0CBF000-A77D-483F-A095-36DF1F8B1008}" type="parTrans" cxnId="{7EFF29F2-5D02-4A91-AB05-D920C0182DC5}">
      <dgm:prSet/>
      <dgm:spPr/>
      <dgm:t>
        <a:bodyPr/>
        <a:lstStyle/>
        <a:p>
          <a:endParaRPr lang="en-IN"/>
        </a:p>
      </dgm:t>
    </dgm:pt>
    <dgm:pt modelId="{E55152AC-2A82-422A-857B-B8C9C18218E4}" type="sibTrans" cxnId="{7EFF29F2-5D02-4A91-AB05-D920C0182DC5}">
      <dgm:prSet/>
      <dgm:spPr/>
      <dgm:t>
        <a:bodyPr/>
        <a:lstStyle/>
        <a:p>
          <a:endParaRPr lang="en-IN"/>
        </a:p>
      </dgm:t>
    </dgm:pt>
    <dgm:pt modelId="{0C027C52-0EA2-4C62-8BA6-8E4BC3154A85}">
      <dgm:prSet phldrT="[Text]"/>
      <dgm:spPr>
        <a:solidFill>
          <a:schemeClr val="accent5">
            <a:lumMod val="60000"/>
            <a:lumOff val="40000"/>
            <a:alpha val="90000"/>
          </a:schemeClr>
        </a:solidFill>
        <a:scene3d>
          <a:camera prst="orthographicFront"/>
          <a:lightRig rig="threePt" dir="t"/>
        </a:scene3d>
        <a:sp3d prstMaterial="dkEdge">
          <a:bevelT w="88900" h="114300"/>
        </a:sp3d>
      </dgm:spPr>
      <dgm:t>
        <a:bodyPr/>
        <a:lstStyle/>
        <a:p>
          <a:r>
            <a:rPr lang="en-US" dirty="0" smtClean="0"/>
            <a:t> Higher flow rate in sitting and standing position= "Siphoning”</a:t>
          </a:r>
          <a:endParaRPr lang="en-IN" dirty="0"/>
        </a:p>
      </dgm:t>
    </dgm:pt>
    <dgm:pt modelId="{6A13F86A-BE22-425D-A649-0557A86BBA00}" type="parTrans" cxnId="{3EAA2BCA-6AD0-45A4-9C1D-D32391E6D199}">
      <dgm:prSet/>
      <dgm:spPr/>
      <dgm:t>
        <a:bodyPr/>
        <a:lstStyle/>
        <a:p>
          <a:endParaRPr lang="en-IN"/>
        </a:p>
      </dgm:t>
    </dgm:pt>
    <dgm:pt modelId="{D78A47C1-D387-499F-B110-CBFA472ED059}" type="sibTrans" cxnId="{3EAA2BCA-6AD0-45A4-9C1D-D32391E6D199}">
      <dgm:prSet/>
      <dgm:spPr/>
      <dgm:t>
        <a:bodyPr/>
        <a:lstStyle/>
        <a:p>
          <a:endParaRPr lang="en-IN"/>
        </a:p>
      </dgm:t>
    </dgm:pt>
    <dgm:pt modelId="{4A55A3E0-77B3-4CCB-BD97-55C734B3C8DD}">
      <dgm:prSet phldrT="[Text]"/>
      <dgm:spPr>
        <a:solidFill>
          <a:schemeClr val="accent5">
            <a:lumMod val="60000"/>
            <a:lumOff val="40000"/>
            <a:alpha val="90000"/>
          </a:schemeClr>
        </a:solidFill>
        <a:scene3d>
          <a:camera prst="orthographicFront"/>
          <a:lightRig rig="threePt" dir="t"/>
        </a:scene3d>
        <a:sp3d prstMaterial="dkEdge">
          <a:bevelT w="88900" h="114300"/>
        </a:sp3d>
      </dgm:spPr>
      <dgm:t>
        <a:bodyPr/>
        <a:lstStyle/>
        <a:p>
          <a:r>
            <a:rPr lang="en-US" dirty="0" smtClean="0"/>
            <a:t>Air bubbles can cause failure.</a:t>
          </a:r>
          <a:endParaRPr lang="en-IN" dirty="0"/>
        </a:p>
      </dgm:t>
    </dgm:pt>
    <dgm:pt modelId="{947689BF-2E96-4A70-AA65-DD7B39FD3286}" type="parTrans" cxnId="{BCC7E78E-990E-4AA6-BD06-8F1F3D74CFD8}">
      <dgm:prSet/>
      <dgm:spPr/>
      <dgm:t>
        <a:bodyPr/>
        <a:lstStyle/>
        <a:p>
          <a:endParaRPr lang="en-IN"/>
        </a:p>
      </dgm:t>
    </dgm:pt>
    <dgm:pt modelId="{6A6CCD78-AA7C-4523-BD2F-77A1389B3A51}" type="sibTrans" cxnId="{BCC7E78E-990E-4AA6-BD06-8F1F3D74CFD8}">
      <dgm:prSet/>
      <dgm:spPr/>
      <dgm:t>
        <a:bodyPr/>
        <a:lstStyle/>
        <a:p>
          <a:endParaRPr lang="en-IN"/>
        </a:p>
      </dgm:t>
    </dgm:pt>
    <dgm:pt modelId="{920500C3-F9D9-48C2-A3B2-F188FE9C2A71}">
      <dgm:prSet phldrT="[Text]"/>
      <dgm:spPr>
        <a:solidFill>
          <a:schemeClr val="accent5">
            <a:lumMod val="60000"/>
            <a:lumOff val="40000"/>
            <a:alpha val="90000"/>
          </a:schemeClr>
        </a:solidFill>
        <a:scene3d>
          <a:camera prst="orthographicFront"/>
          <a:lightRig rig="threePt" dir="t"/>
        </a:scene3d>
        <a:sp3d prstMaterial="dkEdge">
          <a:bevelT w="88900" h="114300"/>
        </a:sp3d>
      </dgm:spPr>
      <dgm:t>
        <a:bodyPr/>
        <a:lstStyle/>
        <a:p>
          <a:r>
            <a:rPr lang="en-US" dirty="0" smtClean="0"/>
            <a:t>For higher density CSF, low pressure systems work better.</a:t>
          </a:r>
          <a:endParaRPr lang="en-IN" dirty="0"/>
        </a:p>
      </dgm:t>
    </dgm:pt>
    <dgm:pt modelId="{9A59E363-DAC5-4A57-82B2-3E3C41705732}" type="parTrans" cxnId="{3721BAEF-D6C7-44F8-A458-A06B4E9A1D57}">
      <dgm:prSet/>
      <dgm:spPr/>
      <dgm:t>
        <a:bodyPr/>
        <a:lstStyle/>
        <a:p>
          <a:endParaRPr lang="en-IN"/>
        </a:p>
      </dgm:t>
    </dgm:pt>
    <dgm:pt modelId="{DEA285AF-DD14-4CB6-A265-5369094E5F6F}" type="sibTrans" cxnId="{3721BAEF-D6C7-44F8-A458-A06B4E9A1D57}">
      <dgm:prSet/>
      <dgm:spPr/>
      <dgm:t>
        <a:bodyPr/>
        <a:lstStyle/>
        <a:p>
          <a:endParaRPr lang="en-IN"/>
        </a:p>
      </dgm:t>
    </dgm:pt>
    <dgm:pt modelId="{D25DB054-86F9-45A1-B817-A6B4C49285EC}" type="pres">
      <dgm:prSet presAssocID="{7668F0E9-CD6C-4480-9C04-D490B1CE60DC}" presName="Name0" presStyleCnt="0">
        <dgm:presLayoutVars>
          <dgm:dir/>
          <dgm:animLvl val="lvl"/>
          <dgm:resizeHandles/>
        </dgm:presLayoutVars>
      </dgm:prSet>
      <dgm:spPr/>
      <dgm:t>
        <a:bodyPr/>
        <a:lstStyle/>
        <a:p>
          <a:endParaRPr lang="en-IN"/>
        </a:p>
      </dgm:t>
    </dgm:pt>
    <dgm:pt modelId="{96C4F284-DCF1-4D10-8B2E-5144BE9EB288}" type="pres">
      <dgm:prSet presAssocID="{6296E728-CC2F-4393-BCB0-03B3F0ED6BD2}" presName="linNode" presStyleCnt="0"/>
      <dgm:spPr>
        <a:scene3d>
          <a:camera prst="orthographicFront"/>
          <a:lightRig rig="threePt" dir="t"/>
        </a:scene3d>
        <a:sp3d prstMaterial="dkEdge">
          <a:bevelT w="88900" h="114300"/>
        </a:sp3d>
      </dgm:spPr>
    </dgm:pt>
    <dgm:pt modelId="{6E057CC3-1699-485F-ADF1-FF428ACDE95D}" type="pres">
      <dgm:prSet presAssocID="{6296E728-CC2F-4393-BCB0-03B3F0ED6BD2}" presName="parentShp" presStyleLbl="node1" presStyleIdx="0" presStyleCnt="2">
        <dgm:presLayoutVars>
          <dgm:bulletEnabled val="1"/>
        </dgm:presLayoutVars>
      </dgm:prSet>
      <dgm:spPr/>
      <dgm:t>
        <a:bodyPr/>
        <a:lstStyle/>
        <a:p>
          <a:endParaRPr lang="en-IN"/>
        </a:p>
      </dgm:t>
    </dgm:pt>
    <dgm:pt modelId="{7EB0AED6-4C36-4DA9-A27E-BDA0B5A23EBD}" type="pres">
      <dgm:prSet presAssocID="{6296E728-CC2F-4393-BCB0-03B3F0ED6BD2}" presName="childShp" presStyleLbl="bgAccFollowNode1" presStyleIdx="0" presStyleCnt="2" custScaleY="167287">
        <dgm:presLayoutVars>
          <dgm:bulletEnabled val="1"/>
        </dgm:presLayoutVars>
      </dgm:prSet>
      <dgm:spPr/>
      <dgm:t>
        <a:bodyPr/>
        <a:lstStyle/>
        <a:p>
          <a:endParaRPr lang="en-IN"/>
        </a:p>
      </dgm:t>
    </dgm:pt>
    <dgm:pt modelId="{6C189D0A-0B1F-4489-A503-FB70FC11DDEF}" type="pres">
      <dgm:prSet presAssocID="{2B8B83BF-93C3-46E0-A2AC-B2960A6DAE27}" presName="spacing" presStyleCnt="0"/>
      <dgm:spPr>
        <a:scene3d>
          <a:camera prst="orthographicFront"/>
          <a:lightRig rig="threePt" dir="t"/>
        </a:scene3d>
        <a:sp3d prstMaterial="dkEdge">
          <a:bevelT w="88900" h="114300"/>
        </a:sp3d>
      </dgm:spPr>
    </dgm:pt>
    <dgm:pt modelId="{FD446D18-F686-4DCC-BB9D-1452EC424DC0}" type="pres">
      <dgm:prSet presAssocID="{4F962B80-BBC6-40D6-ACF1-B59253B824CC}" presName="linNode" presStyleCnt="0"/>
      <dgm:spPr>
        <a:scene3d>
          <a:camera prst="orthographicFront"/>
          <a:lightRig rig="threePt" dir="t"/>
        </a:scene3d>
        <a:sp3d prstMaterial="dkEdge">
          <a:bevelT w="88900" h="114300"/>
        </a:sp3d>
      </dgm:spPr>
    </dgm:pt>
    <dgm:pt modelId="{C7835071-BDB1-44CE-B2DD-09B9F369BCEC}" type="pres">
      <dgm:prSet presAssocID="{4F962B80-BBC6-40D6-ACF1-B59253B824CC}" presName="parentShp" presStyleLbl="node1" presStyleIdx="1" presStyleCnt="2">
        <dgm:presLayoutVars>
          <dgm:bulletEnabled val="1"/>
        </dgm:presLayoutVars>
      </dgm:prSet>
      <dgm:spPr/>
      <dgm:t>
        <a:bodyPr/>
        <a:lstStyle/>
        <a:p>
          <a:endParaRPr lang="en-IN"/>
        </a:p>
      </dgm:t>
    </dgm:pt>
    <dgm:pt modelId="{039C44F0-4B68-40EE-95C8-8EF17C17A82F}" type="pres">
      <dgm:prSet presAssocID="{4F962B80-BBC6-40D6-ACF1-B59253B824CC}" presName="childShp" presStyleLbl="bgAccFollowNode1" presStyleIdx="1" presStyleCnt="2">
        <dgm:presLayoutVars>
          <dgm:bulletEnabled val="1"/>
        </dgm:presLayoutVars>
      </dgm:prSet>
      <dgm:spPr/>
      <dgm:t>
        <a:bodyPr/>
        <a:lstStyle/>
        <a:p>
          <a:endParaRPr lang="en-IN"/>
        </a:p>
      </dgm:t>
    </dgm:pt>
  </dgm:ptLst>
  <dgm:cxnLst>
    <dgm:cxn modelId="{7EFF29F2-5D02-4A91-AB05-D920C0182DC5}" srcId="{4F962B80-BBC6-40D6-ACF1-B59253B824CC}" destId="{B1317AFE-126C-45D2-8DA4-6918B643539B}" srcOrd="0" destOrd="0" parTransId="{F0CBF000-A77D-483F-A095-36DF1F8B1008}" sibTransId="{E55152AC-2A82-422A-857B-B8C9C18218E4}"/>
    <dgm:cxn modelId="{3E1F628A-0535-43DD-BB97-7EA2D3382F24}" type="presOf" srcId="{7668F0E9-CD6C-4480-9C04-D490B1CE60DC}" destId="{D25DB054-86F9-45A1-B817-A6B4C49285EC}" srcOrd="0" destOrd="0" presId="urn:microsoft.com/office/officeart/2005/8/layout/vList6"/>
    <dgm:cxn modelId="{D0754DC0-931A-4841-90B9-0274BCA86A75}" type="presOf" srcId="{0C027C52-0EA2-4C62-8BA6-8E4BC3154A85}" destId="{039C44F0-4B68-40EE-95C8-8EF17C17A82F}" srcOrd="0" destOrd="1" presId="urn:microsoft.com/office/officeart/2005/8/layout/vList6"/>
    <dgm:cxn modelId="{2F728BF5-9D1E-4B8E-AEB6-2E044D9E609E}" type="presOf" srcId="{8A6B61B9-9E5A-4967-8F09-A1A503A67CCE}" destId="{7EB0AED6-4C36-4DA9-A27E-BDA0B5A23EBD}" srcOrd="0" destOrd="0" presId="urn:microsoft.com/office/officeart/2005/8/layout/vList6"/>
    <dgm:cxn modelId="{BCC7E78E-990E-4AA6-BD06-8F1F3D74CFD8}" srcId="{6296E728-CC2F-4393-BCB0-03B3F0ED6BD2}" destId="{4A55A3E0-77B3-4CCB-BD97-55C734B3C8DD}" srcOrd="2" destOrd="0" parTransId="{947689BF-2E96-4A70-AA65-DD7B39FD3286}" sibTransId="{6A6CCD78-AA7C-4523-BD2F-77A1389B3A51}"/>
    <dgm:cxn modelId="{73395D42-0502-4AC4-91E0-02FB4C117DC0}" type="presOf" srcId="{B1317AFE-126C-45D2-8DA4-6918B643539B}" destId="{039C44F0-4B68-40EE-95C8-8EF17C17A82F}" srcOrd="0" destOrd="0" presId="urn:microsoft.com/office/officeart/2005/8/layout/vList6"/>
    <dgm:cxn modelId="{C0DBBF6E-33F0-43B6-92F0-7E27753A2E4C}" srcId="{7668F0E9-CD6C-4480-9C04-D490B1CE60DC}" destId="{4F962B80-BBC6-40D6-ACF1-B59253B824CC}" srcOrd="1" destOrd="0" parTransId="{CFF5C195-5202-4729-B7D1-B61A9883EA82}" sibTransId="{A7F5909E-7B8E-438D-BAA8-BBCA83195C2C}"/>
    <dgm:cxn modelId="{811C66EC-0967-49CC-866E-251C5B2DA8E1}" type="presOf" srcId="{6296E728-CC2F-4393-BCB0-03B3F0ED6BD2}" destId="{6E057CC3-1699-485F-ADF1-FF428ACDE95D}" srcOrd="0" destOrd="0" presId="urn:microsoft.com/office/officeart/2005/8/layout/vList6"/>
    <dgm:cxn modelId="{43A87B55-688A-455D-A8B5-6DAA51DF0553}" srcId="{6296E728-CC2F-4393-BCB0-03B3F0ED6BD2}" destId="{8A6B61B9-9E5A-4967-8F09-A1A503A67CCE}" srcOrd="0" destOrd="0" parTransId="{67F0F85C-6431-4407-A878-B59DE6CEB89B}" sibTransId="{A5BD6A4B-435A-4E6E-8801-AC4D7B4AAEE0}"/>
    <dgm:cxn modelId="{CC384E25-4672-4A49-AD8E-1A900708FDBB}" type="presOf" srcId="{4A55A3E0-77B3-4CCB-BD97-55C734B3C8DD}" destId="{7EB0AED6-4C36-4DA9-A27E-BDA0B5A23EBD}" srcOrd="0" destOrd="2" presId="urn:microsoft.com/office/officeart/2005/8/layout/vList6"/>
    <dgm:cxn modelId="{15B8A155-7DD8-4F47-B50E-4F9E323EA760}" type="presOf" srcId="{920500C3-F9D9-48C2-A3B2-F188FE9C2A71}" destId="{7EB0AED6-4C36-4DA9-A27E-BDA0B5A23EBD}" srcOrd="0" destOrd="3" presId="urn:microsoft.com/office/officeart/2005/8/layout/vList6"/>
    <dgm:cxn modelId="{3721BAEF-D6C7-44F8-A458-A06B4E9A1D57}" srcId="{6296E728-CC2F-4393-BCB0-03B3F0ED6BD2}" destId="{920500C3-F9D9-48C2-A3B2-F188FE9C2A71}" srcOrd="3" destOrd="0" parTransId="{9A59E363-DAC5-4A57-82B2-3E3C41705732}" sibTransId="{DEA285AF-DD14-4CB6-A265-5369094E5F6F}"/>
    <dgm:cxn modelId="{8F213EB4-1682-471F-877B-93DBC30410BD}" type="presOf" srcId="{D0EA766C-B770-432E-9736-C2CF8E7DC32D}" destId="{7EB0AED6-4C36-4DA9-A27E-BDA0B5A23EBD}" srcOrd="0" destOrd="1" presId="urn:microsoft.com/office/officeart/2005/8/layout/vList6"/>
    <dgm:cxn modelId="{E7EE3609-F337-44BA-B090-D0D2561246D0}" type="presOf" srcId="{4F962B80-BBC6-40D6-ACF1-B59253B824CC}" destId="{C7835071-BDB1-44CE-B2DD-09B9F369BCEC}" srcOrd="0" destOrd="0" presId="urn:microsoft.com/office/officeart/2005/8/layout/vList6"/>
    <dgm:cxn modelId="{D260A4F6-6634-46EF-91F3-1B015CBBA5C4}" srcId="{6296E728-CC2F-4393-BCB0-03B3F0ED6BD2}" destId="{D0EA766C-B770-432E-9736-C2CF8E7DC32D}" srcOrd="1" destOrd="0" parTransId="{80EF72F7-F92C-44F7-BFFD-9072A97DD425}" sibTransId="{AE8660DE-95C3-4449-8B0B-087EFAA4D043}"/>
    <dgm:cxn modelId="{5C7FA1F8-ACF2-4C84-BB48-0EDEF2A7E289}" srcId="{7668F0E9-CD6C-4480-9C04-D490B1CE60DC}" destId="{6296E728-CC2F-4393-BCB0-03B3F0ED6BD2}" srcOrd="0" destOrd="0" parTransId="{1030C5AE-9D11-42E1-BBF4-EC32B195583E}" sibTransId="{2B8B83BF-93C3-46E0-A2AC-B2960A6DAE27}"/>
    <dgm:cxn modelId="{3EAA2BCA-6AD0-45A4-9C1D-D32391E6D199}" srcId="{4F962B80-BBC6-40D6-ACF1-B59253B824CC}" destId="{0C027C52-0EA2-4C62-8BA6-8E4BC3154A85}" srcOrd="1" destOrd="0" parTransId="{6A13F86A-BE22-425D-A649-0557A86BBA00}" sibTransId="{D78A47C1-D387-499F-B110-CBFA472ED059}"/>
    <dgm:cxn modelId="{AF94A8B0-0D5C-408E-B53F-A722E1628DF3}" type="presParOf" srcId="{D25DB054-86F9-45A1-B817-A6B4C49285EC}" destId="{96C4F284-DCF1-4D10-8B2E-5144BE9EB288}" srcOrd="0" destOrd="0" presId="urn:microsoft.com/office/officeart/2005/8/layout/vList6"/>
    <dgm:cxn modelId="{F65F8E13-E496-4A88-8CDF-13A8107EC300}" type="presParOf" srcId="{96C4F284-DCF1-4D10-8B2E-5144BE9EB288}" destId="{6E057CC3-1699-485F-ADF1-FF428ACDE95D}" srcOrd="0" destOrd="0" presId="urn:microsoft.com/office/officeart/2005/8/layout/vList6"/>
    <dgm:cxn modelId="{44DF5D24-4865-42DE-AF48-A4E5C8EB49D9}" type="presParOf" srcId="{96C4F284-DCF1-4D10-8B2E-5144BE9EB288}" destId="{7EB0AED6-4C36-4DA9-A27E-BDA0B5A23EBD}" srcOrd="1" destOrd="0" presId="urn:microsoft.com/office/officeart/2005/8/layout/vList6"/>
    <dgm:cxn modelId="{4C99645D-E250-4295-A255-0CF464A567E5}" type="presParOf" srcId="{D25DB054-86F9-45A1-B817-A6B4C49285EC}" destId="{6C189D0A-0B1F-4489-A503-FB70FC11DDEF}" srcOrd="1" destOrd="0" presId="urn:microsoft.com/office/officeart/2005/8/layout/vList6"/>
    <dgm:cxn modelId="{B8AEEFF0-24FD-4DA8-A9BF-0A906C30BA1D}" type="presParOf" srcId="{D25DB054-86F9-45A1-B817-A6B4C49285EC}" destId="{FD446D18-F686-4DCC-BB9D-1452EC424DC0}" srcOrd="2" destOrd="0" presId="urn:microsoft.com/office/officeart/2005/8/layout/vList6"/>
    <dgm:cxn modelId="{22A4FC08-4D28-4E84-8DD4-F8656551F5FF}" type="presParOf" srcId="{FD446D18-F686-4DCC-BB9D-1452EC424DC0}" destId="{C7835071-BDB1-44CE-B2DD-09B9F369BCEC}" srcOrd="0" destOrd="0" presId="urn:microsoft.com/office/officeart/2005/8/layout/vList6"/>
    <dgm:cxn modelId="{A163C80D-4E26-401E-915C-6C464E02F2A0}" type="presParOf" srcId="{FD446D18-F686-4DCC-BB9D-1452EC424DC0}" destId="{039C44F0-4B68-40EE-95C8-8EF17C17A82F}" srcOrd="1" destOrd="0" presId="urn:microsoft.com/office/officeart/2005/8/layout/vList6"/>
  </dgm:cxnLst>
  <dgm:bg>
    <a:solidFill>
      <a:srgbClr val="FFC000"/>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C943F65-3457-45BA-B77E-79372F7EDFBF}" type="doc">
      <dgm:prSet loTypeId="urn:microsoft.com/office/officeart/2005/8/layout/arrow2" loCatId="process" qsTypeId="urn:microsoft.com/office/officeart/2005/8/quickstyle/simple1" qsCatId="simple" csTypeId="urn:microsoft.com/office/officeart/2005/8/colors/accent1_2" csCatId="accent1" phldr="1"/>
      <dgm:spPr/>
    </dgm:pt>
    <dgm:pt modelId="{9D834952-BAA6-4EC8-ABE0-763FC6FF15FF}">
      <dgm:prSet phldrT="[Text]"/>
      <dgm:spPr>
        <a:scene3d>
          <a:camera prst="orthographicFront"/>
          <a:lightRig rig="threePt" dir="t"/>
        </a:scene3d>
        <a:sp3d>
          <a:bevelT w="158750" h="95250"/>
        </a:sp3d>
      </dgm:spPr>
      <dgm:t>
        <a:bodyPr/>
        <a:lstStyle/>
        <a:p>
          <a:r>
            <a:rPr lang="en-US" dirty="0" smtClean="0"/>
            <a:t>Chronic slit ventricle syndrome</a:t>
          </a:r>
          <a:endParaRPr lang="en-IN" dirty="0"/>
        </a:p>
      </dgm:t>
    </dgm:pt>
    <dgm:pt modelId="{46905718-292A-411D-88BE-82FFD814AE56}" type="parTrans" cxnId="{2312E404-3E97-4A18-82D3-4B88BD3196AC}">
      <dgm:prSet/>
      <dgm:spPr/>
      <dgm:t>
        <a:bodyPr/>
        <a:lstStyle/>
        <a:p>
          <a:endParaRPr lang="en-IN"/>
        </a:p>
      </dgm:t>
    </dgm:pt>
    <dgm:pt modelId="{1C201DEE-1C3C-47B0-A872-F706BDDA7991}" type="sibTrans" cxnId="{2312E404-3E97-4A18-82D3-4B88BD3196AC}">
      <dgm:prSet/>
      <dgm:spPr/>
      <dgm:t>
        <a:bodyPr/>
        <a:lstStyle/>
        <a:p>
          <a:endParaRPr lang="en-IN"/>
        </a:p>
      </dgm:t>
    </dgm:pt>
    <dgm:pt modelId="{349F7A2D-B65B-4053-8ABB-BCBC99514307}">
      <dgm:prSet phldrT="[Text]"/>
      <dgm:spPr>
        <a:scene3d>
          <a:camera prst="orthographicFront"/>
          <a:lightRig rig="threePt" dir="t"/>
        </a:scene3d>
        <a:sp3d>
          <a:bevelT w="158750" h="95250"/>
        </a:sp3d>
      </dgm:spPr>
      <dgm:t>
        <a:bodyPr/>
        <a:lstStyle/>
        <a:p>
          <a:r>
            <a:rPr lang="en-US" dirty="0" smtClean="0"/>
            <a:t>Premature infants who do not tolerate over drainage</a:t>
          </a:r>
          <a:endParaRPr lang="en-IN" dirty="0"/>
        </a:p>
      </dgm:t>
    </dgm:pt>
    <dgm:pt modelId="{E0532AF0-0757-40AA-8747-49C9BD4DBE30}" type="parTrans" cxnId="{663DB919-2F39-4412-BC69-5517648B7D7F}">
      <dgm:prSet/>
      <dgm:spPr/>
      <dgm:t>
        <a:bodyPr/>
        <a:lstStyle/>
        <a:p>
          <a:endParaRPr lang="en-IN"/>
        </a:p>
      </dgm:t>
    </dgm:pt>
    <dgm:pt modelId="{68414898-827B-4C76-ABF5-1B82AFA314AF}" type="sibTrans" cxnId="{663DB919-2F39-4412-BC69-5517648B7D7F}">
      <dgm:prSet/>
      <dgm:spPr/>
      <dgm:t>
        <a:bodyPr/>
        <a:lstStyle/>
        <a:p>
          <a:endParaRPr lang="en-IN"/>
        </a:p>
      </dgm:t>
    </dgm:pt>
    <dgm:pt modelId="{4700F105-6101-45BB-9892-E6BA2340AE62}">
      <dgm:prSet phldrT="[Text]"/>
      <dgm:spPr>
        <a:scene3d>
          <a:camera prst="orthographicFront"/>
          <a:lightRig rig="threePt" dir="t"/>
        </a:scene3d>
        <a:sp3d>
          <a:bevelT w="158750" h="95250"/>
        </a:sp3d>
      </dgm:spPr>
      <dgm:t>
        <a:bodyPr/>
        <a:lstStyle/>
        <a:p>
          <a:r>
            <a:rPr lang="en-US" dirty="0" smtClean="0"/>
            <a:t>NPH</a:t>
          </a:r>
          <a:endParaRPr lang="en-IN" dirty="0"/>
        </a:p>
      </dgm:t>
    </dgm:pt>
    <dgm:pt modelId="{3D0F5363-85F4-49AC-A18E-BC593BA5CEBA}" type="parTrans" cxnId="{7FBFBAD3-123A-4BF1-8E38-3BCE8D9B9297}">
      <dgm:prSet/>
      <dgm:spPr/>
      <dgm:t>
        <a:bodyPr/>
        <a:lstStyle/>
        <a:p>
          <a:endParaRPr lang="en-IN"/>
        </a:p>
      </dgm:t>
    </dgm:pt>
    <dgm:pt modelId="{EF23C01D-52AE-4839-8061-9107F7FE28C0}" type="sibTrans" cxnId="{7FBFBAD3-123A-4BF1-8E38-3BCE8D9B9297}">
      <dgm:prSet/>
      <dgm:spPr/>
      <dgm:t>
        <a:bodyPr/>
        <a:lstStyle/>
        <a:p>
          <a:endParaRPr lang="en-IN"/>
        </a:p>
      </dgm:t>
    </dgm:pt>
    <dgm:pt modelId="{DB311FC8-1278-4681-B173-D99232EBF155}" type="pres">
      <dgm:prSet presAssocID="{7C943F65-3457-45BA-B77E-79372F7EDFBF}" presName="arrowDiagram" presStyleCnt="0">
        <dgm:presLayoutVars>
          <dgm:chMax val="5"/>
          <dgm:dir/>
          <dgm:resizeHandles val="exact"/>
        </dgm:presLayoutVars>
      </dgm:prSet>
      <dgm:spPr/>
    </dgm:pt>
    <dgm:pt modelId="{9A16A045-FADF-4C3D-B6E2-3C4ADFAB3426}" type="pres">
      <dgm:prSet presAssocID="{7C943F65-3457-45BA-B77E-79372F7EDFBF}" presName="arrow" presStyleLbl="bgShp" presStyleIdx="0" presStyleCnt="1"/>
      <dgm:spPr>
        <a:scene3d>
          <a:camera prst="orthographicFront"/>
          <a:lightRig rig="threePt" dir="t"/>
        </a:scene3d>
        <a:sp3d>
          <a:bevelT w="158750" h="95250"/>
        </a:sp3d>
      </dgm:spPr>
    </dgm:pt>
    <dgm:pt modelId="{11CBF81D-6F6A-4164-BBD7-2DA564C72940}" type="pres">
      <dgm:prSet presAssocID="{7C943F65-3457-45BA-B77E-79372F7EDFBF}" presName="arrowDiagram3" presStyleCnt="0"/>
      <dgm:spPr>
        <a:scene3d>
          <a:camera prst="orthographicFront"/>
          <a:lightRig rig="threePt" dir="t"/>
        </a:scene3d>
        <a:sp3d>
          <a:bevelT w="158750" h="95250"/>
        </a:sp3d>
      </dgm:spPr>
    </dgm:pt>
    <dgm:pt modelId="{D72E0FF3-B2E7-4EC7-9EED-0DA286259FA6}" type="pres">
      <dgm:prSet presAssocID="{9D834952-BAA6-4EC8-ABE0-763FC6FF15FF}" presName="bullet3a" presStyleLbl="node1" presStyleIdx="0" presStyleCnt="3"/>
      <dgm:spPr>
        <a:solidFill>
          <a:srgbClr val="FFC000"/>
        </a:solidFill>
        <a:scene3d>
          <a:camera prst="orthographicFront"/>
          <a:lightRig rig="threePt" dir="t"/>
        </a:scene3d>
        <a:sp3d>
          <a:bevelT w="158750" h="95250"/>
        </a:sp3d>
      </dgm:spPr>
    </dgm:pt>
    <dgm:pt modelId="{707ED848-4038-4C25-9B75-DF22AF6AD35E}" type="pres">
      <dgm:prSet presAssocID="{9D834952-BAA6-4EC8-ABE0-763FC6FF15FF}" presName="textBox3a" presStyleLbl="revTx" presStyleIdx="0" presStyleCnt="3" custScaleX="179305" custScaleY="62310" custLinFactNeighborX="2070" custLinFactNeighborY="-3649">
        <dgm:presLayoutVars>
          <dgm:bulletEnabled val="1"/>
        </dgm:presLayoutVars>
      </dgm:prSet>
      <dgm:spPr/>
      <dgm:t>
        <a:bodyPr/>
        <a:lstStyle/>
        <a:p>
          <a:endParaRPr lang="en-IN"/>
        </a:p>
      </dgm:t>
    </dgm:pt>
    <dgm:pt modelId="{290CA519-C134-4EE2-9CDF-3AD08117844C}" type="pres">
      <dgm:prSet presAssocID="{349F7A2D-B65B-4053-8ABB-BCBC99514307}" presName="bullet3b" presStyleLbl="node1" presStyleIdx="1" presStyleCnt="3"/>
      <dgm:spPr>
        <a:solidFill>
          <a:srgbClr val="FF0000"/>
        </a:solidFill>
        <a:scene3d>
          <a:camera prst="orthographicFront"/>
          <a:lightRig rig="threePt" dir="t"/>
        </a:scene3d>
        <a:sp3d>
          <a:bevelT w="158750" h="95250"/>
        </a:sp3d>
      </dgm:spPr>
    </dgm:pt>
    <dgm:pt modelId="{36633880-C629-4A1D-A57C-73C683C15884}" type="pres">
      <dgm:prSet presAssocID="{349F7A2D-B65B-4053-8ABB-BCBC99514307}" presName="textBox3b" presStyleLbl="revTx" presStyleIdx="1" presStyleCnt="3" custScaleX="230474" custScaleY="44936" custLinFactNeighborX="42548" custLinFactNeighborY="-17636">
        <dgm:presLayoutVars>
          <dgm:bulletEnabled val="1"/>
        </dgm:presLayoutVars>
      </dgm:prSet>
      <dgm:spPr/>
      <dgm:t>
        <a:bodyPr/>
        <a:lstStyle/>
        <a:p>
          <a:endParaRPr lang="en-IN"/>
        </a:p>
      </dgm:t>
    </dgm:pt>
    <dgm:pt modelId="{8E67A3B1-7936-40AD-8AC1-5EBAD0A1008B}" type="pres">
      <dgm:prSet presAssocID="{4700F105-6101-45BB-9892-E6BA2340AE62}" presName="bullet3c" presStyleLbl="node1" presStyleIdx="2" presStyleCnt="3"/>
      <dgm:spPr>
        <a:solidFill>
          <a:srgbClr val="FF99FF"/>
        </a:solidFill>
        <a:scene3d>
          <a:camera prst="orthographicFront"/>
          <a:lightRig rig="threePt" dir="t"/>
        </a:scene3d>
        <a:sp3d>
          <a:bevelT w="158750" h="95250"/>
        </a:sp3d>
      </dgm:spPr>
    </dgm:pt>
    <dgm:pt modelId="{A33946F5-7C1D-49DA-9934-30DB643B203A}" type="pres">
      <dgm:prSet presAssocID="{4700F105-6101-45BB-9892-E6BA2340AE62}" presName="textBox3c" presStyleLbl="revTx" presStyleIdx="2" presStyleCnt="3" custScaleX="126929" custScaleY="25383" custLinFactNeighborX="20948" custLinFactNeighborY="-35264">
        <dgm:presLayoutVars>
          <dgm:bulletEnabled val="1"/>
        </dgm:presLayoutVars>
      </dgm:prSet>
      <dgm:spPr/>
      <dgm:t>
        <a:bodyPr/>
        <a:lstStyle/>
        <a:p>
          <a:endParaRPr lang="en-IN"/>
        </a:p>
      </dgm:t>
    </dgm:pt>
  </dgm:ptLst>
  <dgm:cxnLst>
    <dgm:cxn modelId="{E81931C9-827B-42A5-8F6F-ED22A62C8F9C}" type="presOf" srcId="{349F7A2D-B65B-4053-8ABB-BCBC99514307}" destId="{36633880-C629-4A1D-A57C-73C683C15884}" srcOrd="0" destOrd="0" presId="urn:microsoft.com/office/officeart/2005/8/layout/arrow2"/>
    <dgm:cxn modelId="{2E0B600C-76BF-4D99-B497-C47ED24F0EC5}" type="presOf" srcId="{7C943F65-3457-45BA-B77E-79372F7EDFBF}" destId="{DB311FC8-1278-4681-B173-D99232EBF155}" srcOrd="0" destOrd="0" presId="urn:microsoft.com/office/officeart/2005/8/layout/arrow2"/>
    <dgm:cxn modelId="{B4425366-E185-4A4B-ABD9-74503B2DDE57}" type="presOf" srcId="{9D834952-BAA6-4EC8-ABE0-763FC6FF15FF}" destId="{707ED848-4038-4C25-9B75-DF22AF6AD35E}" srcOrd="0" destOrd="0" presId="urn:microsoft.com/office/officeart/2005/8/layout/arrow2"/>
    <dgm:cxn modelId="{7FBFBAD3-123A-4BF1-8E38-3BCE8D9B9297}" srcId="{7C943F65-3457-45BA-B77E-79372F7EDFBF}" destId="{4700F105-6101-45BB-9892-E6BA2340AE62}" srcOrd="2" destOrd="0" parTransId="{3D0F5363-85F4-49AC-A18E-BC593BA5CEBA}" sibTransId="{EF23C01D-52AE-4839-8061-9107F7FE28C0}"/>
    <dgm:cxn modelId="{2312E404-3E97-4A18-82D3-4B88BD3196AC}" srcId="{7C943F65-3457-45BA-B77E-79372F7EDFBF}" destId="{9D834952-BAA6-4EC8-ABE0-763FC6FF15FF}" srcOrd="0" destOrd="0" parTransId="{46905718-292A-411D-88BE-82FFD814AE56}" sibTransId="{1C201DEE-1C3C-47B0-A872-F706BDDA7991}"/>
    <dgm:cxn modelId="{06BE7AC2-9773-4112-AF42-FC25992DC846}" type="presOf" srcId="{4700F105-6101-45BB-9892-E6BA2340AE62}" destId="{A33946F5-7C1D-49DA-9934-30DB643B203A}" srcOrd="0" destOrd="0" presId="urn:microsoft.com/office/officeart/2005/8/layout/arrow2"/>
    <dgm:cxn modelId="{663DB919-2F39-4412-BC69-5517648B7D7F}" srcId="{7C943F65-3457-45BA-B77E-79372F7EDFBF}" destId="{349F7A2D-B65B-4053-8ABB-BCBC99514307}" srcOrd="1" destOrd="0" parTransId="{E0532AF0-0757-40AA-8747-49C9BD4DBE30}" sibTransId="{68414898-827B-4C76-ABF5-1B82AFA314AF}"/>
    <dgm:cxn modelId="{ACE78140-2C60-4EB6-8B49-A5F62D6027CB}" type="presParOf" srcId="{DB311FC8-1278-4681-B173-D99232EBF155}" destId="{9A16A045-FADF-4C3D-B6E2-3C4ADFAB3426}" srcOrd="0" destOrd="0" presId="urn:microsoft.com/office/officeart/2005/8/layout/arrow2"/>
    <dgm:cxn modelId="{2D3103CA-FF22-4506-B7D8-DE4619C5FB67}" type="presParOf" srcId="{DB311FC8-1278-4681-B173-D99232EBF155}" destId="{11CBF81D-6F6A-4164-BBD7-2DA564C72940}" srcOrd="1" destOrd="0" presId="urn:microsoft.com/office/officeart/2005/8/layout/arrow2"/>
    <dgm:cxn modelId="{ABA11734-6B06-46EF-827F-9531FF124588}" type="presParOf" srcId="{11CBF81D-6F6A-4164-BBD7-2DA564C72940}" destId="{D72E0FF3-B2E7-4EC7-9EED-0DA286259FA6}" srcOrd="0" destOrd="0" presId="urn:microsoft.com/office/officeart/2005/8/layout/arrow2"/>
    <dgm:cxn modelId="{6551E454-7B59-4E59-A654-E5972D804262}" type="presParOf" srcId="{11CBF81D-6F6A-4164-BBD7-2DA564C72940}" destId="{707ED848-4038-4C25-9B75-DF22AF6AD35E}" srcOrd="1" destOrd="0" presId="urn:microsoft.com/office/officeart/2005/8/layout/arrow2"/>
    <dgm:cxn modelId="{4844A2A2-197D-4FC9-ABB6-E4CE3DCFBB61}" type="presParOf" srcId="{11CBF81D-6F6A-4164-BBD7-2DA564C72940}" destId="{290CA519-C134-4EE2-9CDF-3AD08117844C}" srcOrd="2" destOrd="0" presId="urn:microsoft.com/office/officeart/2005/8/layout/arrow2"/>
    <dgm:cxn modelId="{349FCED6-B569-44F9-85EC-8BDB2C7A0108}" type="presParOf" srcId="{11CBF81D-6F6A-4164-BBD7-2DA564C72940}" destId="{36633880-C629-4A1D-A57C-73C683C15884}" srcOrd="3" destOrd="0" presId="urn:microsoft.com/office/officeart/2005/8/layout/arrow2"/>
    <dgm:cxn modelId="{2E4AABB8-3184-4250-8C7E-ECCCAD4CAA89}" type="presParOf" srcId="{11CBF81D-6F6A-4164-BBD7-2DA564C72940}" destId="{8E67A3B1-7936-40AD-8AC1-5EBAD0A1008B}" srcOrd="4" destOrd="0" presId="urn:microsoft.com/office/officeart/2005/8/layout/arrow2"/>
    <dgm:cxn modelId="{0AA41D72-9948-43A3-9436-0ACFC53134C4}" type="presParOf" srcId="{11CBF81D-6F6A-4164-BBD7-2DA564C72940}" destId="{A33946F5-7C1D-49DA-9934-30DB643B203A}" srcOrd="5" destOrd="0" presId="urn:microsoft.com/office/officeart/2005/8/layout/arrow2"/>
  </dgm:cxnLst>
  <dgm:bg>
    <a:solidFill>
      <a:srgbClr val="00B050"/>
    </a:solidFill>
    <a:effectLst>
      <a:outerShdw blurRad="850900" dist="50800" dir="5400000" algn="ctr" rotWithShape="0">
        <a:srgbClr val="000000">
          <a:alpha val="43137"/>
        </a:srgbClr>
      </a:outerShd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3B1DE64-4F71-4025-BCFA-137695317A01}" type="doc">
      <dgm:prSet loTypeId="urn:microsoft.com/office/officeart/2005/8/layout/cycle6" loCatId="cycle" qsTypeId="urn:microsoft.com/office/officeart/2005/8/quickstyle/simple1" qsCatId="simple" csTypeId="urn:microsoft.com/office/officeart/2005/8/colors/accent1_2" csCatId="accent1" phldr="1"/>
      <dgm:spPr>
        <a:scene3d>
          <a:camera prst="orthographicFront"/>
          <a:lightRig rig="chilly" dir="t"/>
        </a:scene3d>
      </dgm:spPr>
      <dgm:t>
        <a:bodyPr/>
        <a:lstStyle/>
        <a:p>
          <a:endParaRPr lang="en-IN"/>
        </a:p>
      </dgm:t>
    </dgm:pt>
    <dgm:pt modelId="{03711805-C054-42E4-BA8C-9F5EEF56DB1B}">
      <dgm:prSet phldrT="[Text]"/>
      <dgm:spPr>
        <a:solidFill>
          <a:srgbClr val="FF0000"/>
        </a:solidFill>
        <a:sp3d>
          <a:bevelT w="82550" h="127000"/>
          <a:bevelB w="120650"/>
        </a:sp3d>
      </dgm:spPr>
      <dgm:t>
        <a:bodyPr/>
        <a:lstStyle/>
        <a:p>
          <a:r>
            <a:rPr lang="en-US" dirty="0" smtClean="0"/>
            <a:t>Tear bridging veins</a:t>
          </a:r>
          <a:endParaRPr lang="en-IN" dirty="0"/>
        </a:p>
      </dgm:t>
    </dgm:pt>
    <dgm:pt modelId="{09D696B4-816D-4686-B2C5-0C348B6DE296}" type="parTrans" cxnId="{3D7C005A-A073-4F05-BFFC-FF0B31CA1DB5}">
      <dgm:prSet/>
      <dgm:spPr/>
      <dgm:t>
        <a:bodyPr/>
        <a:lstStyle/>
        <a:p>
          <a:endParaRPr lang="en-IN"/>
        </a:p>
      </dgm:t>
    </dgm:pt>
    <dgm:pt modelId="{2778B9F7-69DD-4ADA-90E2-E296AA4C5864}" type="sibTrans" cxnId="{3D7C005A-A073-4F05-BFFC-FF0B31CA1DB5}">
      <dgm:prSet/>
      <dgm:spPr>
        <a:sp3d>
          <a:bevelT w="82550" h="127000"/>
          <a:bevelB w="120650"/>
        </a:sp3d>
      </dgm:spPr>
      <dgm:t>
        <a:bodyPr/>
        <a:lstStyle/>
        <a:p>
          <a:endParaRPr lang="en-IN" dirty="0"/>
        </a:p>
      </dgm:t>
    </dgm:pt>
    <dgm:pt modelId="{DF190C85-106D-4971-932F-53ECB2FD2E18}">
      <dgm:prSet phldrT="[Text]"/>
      <dgm:spPr>
        <a:solidFill>
          <a:srgbClr val="00B050"/>
        </a:solidFill>
        <a:sp3d>
          <a:bevelT w="82550" h="127000"/>
          <a:bevelB w="120650"/>
        </a:sp3d>
      </dgm:spPr>
      <dgm:t>
        <a:bodyPr/>
        <a:lstStyle/>
        <a:p>
          <a:r>
            <a:rPr lang="en-US" dirty="0" smtClean="0"/>
            <a:t>SDH</a:t>
          </a:r>
          <a:endParaRPr lang="en-IN" dirty="0"/>
        </a:p>
      </dgm:t>
    </dgm:pt>
    <dgm:pt modelId="{012F6EE5-73F8-4237-88C2-FC9C28324B20}" type="parTrans" cxnId="{6D9697DA-D73E-424C-BFE6-92A2A5F118C9}">
      <dgm:prSet/>
      <dgm:spPr/>
      <dgm:t>
        <a:bodyPr/>
        <a:lstStyle/>
        <a:p>
          <a:endParaRPr lang="en-IN"/>
        </a:p>
      </dgm:t>
    </dgm:pt>
    <dgm:pt modelId="{49F19F70-53B9-4F53-966E-01A4EDF0D453}" type="sibTrans" cxnId="{6D9697DA-D73E-424C-BFE6-92A2A5F118C9}">
      <dgm:prSet/>
      <dgm:spPr>
        <a:sp3d>
          <a:bevelT w="82550" h="127000"/>
          <a:bevelB w="120650"/>
        </a:sp3d>
      </dgm:spPr>
      <dgm:t>
        <a:bodyPr/>
        <a:lstStyle/>
        <a:p>
          <a:endParaRPr lang="en-IN" dirty="0"/>
        </a:p>
      </dgm:t>
    </dgm:pt>
    <dgm:pt modelId="{02917392-3929-44CE-8D5A-01E7EF092F02}">
      <dgm:prSet phldrT="[Text]"/>
      <dgm:spPr>
        <a:solidFill>
          <a:srgbClr val="C00000"/>
        </a:solidFill>
        <a:sp3d>
          <a:bevelT w="82550" h="127000"/>
          <a:bevelB w="120650"/>
        </a:sp3d>
      </dgm:spPr>
      <dgm:t>
        <a:bodyPr/>
        <a:lstStyle/>
        <a:p>
          <a:r>
            <a:rPr lang="en-US" dirty="0" smtClean="0"/>
            <a:t>Craniosynostosis</a:t>
          </a:r>
          <a:endParaRPr lang="en-IN" dirty="0"/>
        </a:p>
      </dgm:t>
    </dgm:pt>
    <dgm:pt modelId="{A171F381-5868-4420-9695-F2478C1B35BE}" type="parTrans" cxnId="{5F2C7FB8-9EBF-4BF5-842B-E6A7F135F300}">
      <dgm:prSet/>
      <dgm:spPr/>
      <dgm:t>
        <a:bodyPr/>
        <a:lstStyle/>
        <a:p>
          <a:endParaRPr lang="en-IN"/>
        </a:p>
      </dgm:t>
    </dgm:pt>
    <dgm:pt modelId="{63EAEE34-44B0-4E78-99F1-4F65CE7F0290}" type="sibTrans" cxnId="{5F2C7FB8-9EBF-4BF5-842B-E6A7F135F300}">
      <dgm:prSet/>
      <dgm:spPr>
        <a:sp3d>
          <a:bevelT w="82550" h="127000"/>
          <a:bevelB w="120650"/>
        </a:sp3d>
      </dgm:spPr>
      <dgm:t>
        <a:bodyPr/>
        <a:lstStyle/>
        <a:p>
          <a:endParaRPr lang="en-IN" dirty="0"/>
        </a:p>
      </dgm:t>
    </dgm:pt>
    <dgm:pt modelId="{ACAFCAB4-B18D-45F3-A102-6EEA9FD718EC}">
      <dgm:prSet phldrT="[Text]"/>
      <dgm:spPr>
        <a:solidFill>
          <a:srgbClr val="0070C0"/>
        </a:solidFill>
        <a:sp3d>
          <a:bevelT w="82550" h="127000"/>
          <a:bevelB w="120650"/>
        </a:sp3d>
      </dgm:spPr>
      <dgm:t>
        <a:bodyPr/>
        <a:lstStyle/>
        <a:p>
          <a:r>
            <a:rPr lang="en-US" dirty="0" smtClean="0"/>
            <a:t>Slit ventricle </a:t>
          </a:r>
        </a:p>
        <a:p>
          <a:r>
            <a:rPr lang="en-US" dirty="0" smtClean="0"/>
            <a:t>syndrome</a:t>
          </a:r>
          <a:endParaRPr lang="en-IN" dirty="0"/>
        </a:p>
      </dgm:t>
    </dgm:pt>
    <dgm:pt modelId="{6A0926B1-35DE-450F-B0D7-32A5AF193CFA}" type="parTrans" cxnId="{85B700BE-B252-4DD9-863B-C41B12A38864}">
      <dgm:prSet/>
      <dgm:spPr/>
      <dgm:t>
        <a:bodyPr/>
        <a:lstStyle/>
        <a:p>
          <a:endParaRPr lang="en-IN"/>
        </a:p>
      </dgm:t>
    </dgm:pt>
    <dgm:pt modelId="{ED6E7E86-096D-4042-BD0A-8CAD45D0039D}" type="sibTrans" cxnId="{85B700BE-B252-4DD9-863B-C41B12A38864}">
      <dgm:prSet/>
      <dgm:spPr>
        <a:sp3d>
          <a:bevelT w="82550" h="127000"/>
          <a:bevelB w="120650"/>
        </a:sp3d>
      </dgm:spPr>
      <dgm:t>
        <a:bodyPr/>
        <a:lstStyle/>
        <a:p>
          <a:endParaRPr lang="en-IN" dirty="0"/>
        </a:p>
      </dgm:t>
    </dgm:pt>
    <dgm:pt modelId="{32FB1309-0B79-4F56-8F1F-75EB2D744C08}" type="pres">
      <dgm:prSet presAssocID="{C3B1DE64-4F71-4025-BCFA-137695317A01}" presName="cycle" presStyleCnt="0">
        <dgm:presLayoutVars>
          <dgm:dir/>
          <dgm:resizeHandles val="exact"/>
        </dgm:presLayoutVars>
      </dgm:prSet>
      <dgm:spPr/>
      <dgm:t>
        <a:bodyPr/>
        <a:lstStyle/>
        <a:p>
          <a:endParaRPr lang="en-IN"/>
        </a:p>
      </dgm:t>
    </dgm:pt>
    <dgm:pt modelId="{2DA3307C-B966-44B0-8538-8E43EF8AC306}" type="pres">
      <dgm:prSet presAssocID="{03711805-C054-42E4-BA8C-9F5EEF56DB1B}" presName="node" presStyleLbl="node1" presStyleIdx="0" presStyleCnt="4" custScaleX="202460">
        <dgm:presLayoutVars>
          <dgm:bulletEnabled val="1"/>
        </dgm:presLayoutVars>
      </dgm:prSet>
      <dgm:spPr/>
      <dgm:t>
        <a:bodyPr/>
        <a:lstStyle/>
        <a:p>
          <a:endParaRPr lang="en-IN"/>
        </a:p>
      </dgm:t>
    </dgm:pt>
    <dgm:pt modelId="{1DC9B80A-9F9A-4C8E-814B-2C4D2BE906E9}" type="pres">
      <dgm:prSet presAssocID="{03711805-C054-42E4-BA8C-9F5EEF56DB1B}" presName="spNode" presStyleCnt="0"/>
      <dgm:spPr>
        <a:sp3d>
          <a:bevelT w="82550" h="127000"/>
          <a:bevelB w="120650"/>
        </a:sp3d>
      </dgm:spPr>
    </dgm:pt>
    <dgm:pt modelId="{8FC6737C-19D6-41B9-8FE2-ECAC89CD3F96}" type="pres">
      <dgm:prSet presAssocID="{2778B9F7-69DD-4ADA-90E2-E296AA4C5864}" presName="sibTrans" presStyleLbl="sibTrans1D1" presStyleIdx="0" presStyleCnt="4"/>
      <dgm:spPr/>
      <dgm:t>
        <a:bodyPr/>
        <a:lstStyle/>
        <a:p>
          <a:endParaRPr lang="en-IN"/>
        </a:p>
      </dgm:t>
    </dgm:pt>
    <dgm:pt modelId="{B24BAE23-CA29-4C9B-80B1-4390818EA259}" type="pres">
      <dgm:prSet presAssocID="{DF190C85-106D-4971-932F-53ECB2FD2E18}" presName="node" presStyleLbl="node1" presStyleIdx="1" presStyleCnt="4" custScaleX="144266">
        <dgm:presLayoutVars>
          <dgm:bulletEnabled val="1"/>
        </dgm:presLayoutVars>
      </dgm:prSet>
      <dgm:spPr/>
      <dgm:t>
        <a:bodyPr/>
        <a:lstStyle/>
        <a:p>
          <a:endParaRPr lang="en-IN"/>
        </a:p>
      </dgm:t>
    </dgm:pt>
    <dgm:pt modelId="{E22B604E-3735-4BC8-843D-CFF64C934F62}" type="pres">
      <dgm:prSet presAssocID="{DF190C85-106D-4971-932F-53ECB2FD2E18}" presName="spNode" presStyleCnt="0"/>
      <dgm:spPr>
        <a:sp3d>
          <a:bevelT w="82550" h="127000"/>
          <a:bevelB w="120650"/>
        </a:sp3d>
      </dgm:spPr>
    </dgm:pt>
    <dgm:pt modelId="{1359EE98-AB73-4B64-814F-1F46F4B7CF7E}" type="pres">
      <dgm:prSet presAssocID="{49F19F70-53B9-4F53-966E-01A4EDF0D453}" presName="sibTrans" presStyleLbl="sibTrans1D1" presStyleIdx="1" presStyleCnt="4"/>
      <dgm:spPr/>
      <dgm:t>
        <a:bodyPr/>
        <a:lstStyle/>
        <a:p>
          <a:endParaRPr lang="en-IN"/>
        </a:p>
      </dgm:t>
    </dgm:pt>
    <dgm:pt modelId="{46E4C77C-9588-415E-8E40-43B004E6A057}" type="pres">
      <dgm:prSet presAssocID="{02917392-3929-44CE-8D5A-01E7EF092F02}" presName="node" presStyleLbl="node1" presStyleIdx="2" presStyleCnt="4" custScaleX="206559" custScaleY="148805">
        <dgm:presLayoutVars>
          <dgm:bulletEnabled val="1"/>
        </dgm:presLayoutVars>
      </dgm:prSet>
      <dgm:spPr/>
      <dgm:t>
        <a:bodyPr/>
        <a:lstStyle/>
        <a:p>
          <a:endParaRPr lang="en-IN"/>
        </a:p>
      </dgm:t>
    </dgm:pt>
    <dgm:pt modelId="{570203EF-64FF-4612-AA04-9B7EE49210A4}" type="pres">
      <dgm:prSet presAssocID="{02917392-3929-44CE-8D5A-01E7EF092F02}" presName="spNode" presStyleCnt="0"/>
      <dgm:spPr>
        <a:sp3d>
          <a:bevelT w="82550" h="127000"/>
          <a:bevelB w="120650"/>
        </a:sp3d>
      </dgm:spPr>
    </dgm:pt>
    <dgm:pt modelId="{F4B6EAC4-CCBD-483B-A341-16BF866C859C}" type="pres">
      <dgm:prSet presAssocID="{63EAEE34-44B0-4E78-99F1-4F65CE7F0290}" presName="sibTrans" presStyleLbl="sibTrans1D1" presStyleIdx="2" presStyleCnt="4"/>
      <dgm:spPr/>
      <dgm:t>
        <a:bodyPr/>
        <a:lstStyle/>
        <a:p>
          <a:endParaRPr lang="en-IN"/>
        </a:p>
      </dgm:t>
    </dgm:pt>
    <dgm:pt modelId="{5110E8EF-334B-4A1A-B7C3-55846BC6D55F}" type="pres">
      <dgm:prSet presAssocID="{ACAFCAB4-B18D-45F3-A102-6EEA9FD718EC}" presName="node" presStyleLbl="node1" presStyleIdx="3" presStyleCnt="4" custScaleX="175413">
        <dgm:presLayoutVars>
          <dgm:bulletEnabled val="1"/>
        </dgm:presLayoutVars>
      </dgm:prSet>
      <dgm:spPr/>
      <dgm:t>
        <a:bodyPr/>
        <a:lstStyle/>
        <a:p>
          <a:endParaRPr lang="en-IN"/>
        </a:p>
      </dgm:t>
    </dgm:pt>
    <dgm:pt modelId="{342B4238-3CD3-4954-87FD-D9A6B45280E1}" type="pres">
      <dgm:prSet presAssocID="{ACAFCAB4-B18D-45F3-A102-6EEA9FD718EC}" presName="spNode" presStyleCnt="0"/>
      <dgm:spPr>
        <a:sp3d>
          <a:bevelT w="82550" h="127000"/>
          <a:bevelB w="120650"/>
        </a:sp3d>
      </dgm:spPr>
    </dgm:pt>
    <dgm:pt modelId="{68C2B596-CDD2-43CF-B523-F4F6A49639C1}" type="pres">
      <dgm:prSet presAssocID="{ED6E7E86-096D-4042-BD0A-8CAD45D0039D}" presName="sibTrans" presStyleLbl="sibTrans1D1" presStyleIdx="3" presStyleCnt="4"/>
      <dgm:spPr/>
      <dgm:t>
        <a:bodyPr/>
        <a:lstStyle/>
        <a:p>
          <a:endParaRPr lang="en-IN"/>
        </a:p>
      </dgm:t>
    </dgm:pt>
  </dgm:ptLst>
  <dgm:cxnLst>
    <dgm:cxn modelId="{13FCED35-8DEA-4EAC-A9B7-B743C24C61CB}" type="presOf" srcId="{2778B9F7-69DD-4ADA-90E2-E296AA4C5864}" destId="{8FC6737C-19D6-41B9-8FE2-ECAC89CD3F96}" srcOrd="0" destOrd="0" presId="urn:microsoft.com/office/officeart/2005/8/layout/cycle6"/>
    <dgm:cxn modelId="{72532841-99F5-406C-A58D-AC1F4FFB0720}" type="presOf" srcId="{63EAEE34-44B0-4E78-99F1-4F65CE7F0290}" destId="{F4B6EAC4-CCBD-483B-A341-16BF866C859C}" srcOrd="0" destOrd="0" presId="urn:microsoft.com/office/officeart/2005/8/layout/cycle6"/>
    <dgm:cxn modelId="{0BBEBE67-1C41-4996-BD60-2715E487D298}" type="presOf" srcId="{03711805-C054-42E4-BA8C-9F5EEF56DB1B}" destId="{2DA3307C-B966-44B0-8538-8E43EF8AC306}" srcOrd="0" destOrd="0" presId="urn:microsoft.com/office/officeart/2005/8/layout/cycle6"/>
    <dgm:cxn modelId="{875C0582-FDDB-4BE6-93C4-9034F81D5DBA}" type="presOf" srcId="{ED6E7E86-096D-4042-BD0A-8CAD45D0039D}" destId="{68C2B596-CDD2-43CF-B523-F4F6A49639C1}" srcOrd="0" destOrd="0" presId="urn:microsoft.com/office/officeart/2005/8/layout/cycle6"/>
    <dgm:cxn modelId="{3AD1A48B-F9CF-46E7-886D-3C40759B2AAE}" type="presOf" srcId="{C3B1DE64-4F71-4025-BCFA-137695317A01}" destId="{32FB1309-0B79-4F56-8F1F-75EB2D744C08}" srcOrd="0" destOrd="0" presId="urn:microsoft.com/office/officeart/2005/8/layout/cycle6"/>
    <dgm:cxn modelId="{3D7C005A-A073-4F05-BFFC-FF0B31CA1DB5}" srcId="{C3B1DE64-4F71-4025-BCFA-137695317A01}" destId="{03711805-C054-42E4-BA8C-9F5EEF56DB1B}" srcOrd="0" destOrd="0" parTransId="{09D696B4-816D-4686-B2C5-0C348B6DE296}" sibTransId="{2778B9F7-69DD-4ADA-90E2-E296AA4C5864}"/>
    <dgm:cxn modelId="{D5187E1B-4629-40A3-9E80-B07B81011756}" type="presOf" srcId="{02917392-3929-44CE-8D5A-01E7EF092F02}" destId="{46E4C77C-9588-415E-8E40-43B004E6A057}" srcOrd="0" destOrd="0" presId="urn:microsoft.com/office/officeart/2005/8/layout/cycle6"/>
    <dgm:cxn modelId="{7A50F253-CA23-4AD7-B182-BC98383B2878}" type="presOf" srcId="{ACAFCAB4-B18D-45F3-A102-6EEA9FD718EC}" destId="{5110E8EF-334B-4A1A-B7C3-55846BC6D55F}" srcOrd="0" destOrd="0" presId="urn:microsoft.com/office/officeart/2005/8/layout/cycle6"/>
    <dgm:cxn modelId="{85B700BE-B252-4DD9-863B-C41B12A38864}" srcId="{C3B1DE64-4F71-4025-BCFA-137695317A01}" destId="{ACAFCAB4-B18D-45F3-A102-6EEA9FD718EC}" srcOrd="3" destOrd="0" parTransId="{6A0926B1-35DE-450F-B0D7-32A5AF193CFA}" sibTransId="{ED6E7E86-096D-4042-BD0A-8CAD45D0039D}"/>
    <dgm:cxn modelId="{6D9697DA-D73E-424C-BFE6-92A2A5F118C9}" srcId="{C3B1DE64-4F71-4025-BCFA-137695317A01}" destId="{DF190C85-106D-4971-932F-53ECB2FD2E18}" srcOrd="1" destOrd="0" parTransId="{012F6EE5-73F8-4237-88C2-FC9C28324B20}" sibTransId="{49F19F70-53B9-4F53-966E-01A4EDF0D453}"/>
    <dgm:cxn modelId="{54C1AE42-A431-4724-9E5C-AB65CC99BE58}" type="presOf" srcId="{49F19F70-53B9-4F53-966E-01A4EDF0D453}" destId="{1359EE98-AB73-4B64-814F-1F46F4B7CF7E}" srcOrd="0" destOrd="0" presId="urn:microsoft.com/office/officeart/2005/8/layout/cycle6"/>
    <dgm:cxn modelId="{5F2C7FB8-9EBF-4BF5-842B-E6A7F135F300}" srcId="{C3B1DE64-4F71-4025-BCFA-137695317A01}" destId="{02917392-3929-44CE-8D5A-01E7EF092F02}" srcOrd="2" destOrd="0" parTransId="{A171F381-5868-4420-9695-F2478C1B35BE}" sibTransId="{63EAEE34-44B0-4E78-99F1-4F65CE7F0290}"/>
    <dgm:cxn modelId="{4A6720C2-5216-4EB1-A87D-95BF9186B7A1}" type="presOf" srcId="{DF190C85-106D-4971-932F-53ECB2FD2E18}" destId="{B24BAE23-CA29-4C9B-80B1-4390818EA259}" srcOrd="0" destOrd="0" presId="urn:microsoft.com/office/officeart/2005/8/layout/cycle6"/>
    <dgm:cxn modelId="{93C5A0B2-573F-422D-8F6F-CAA30FD0DA28}" type="presParOf" srcId="{32FB1309-0B79-4F56-8F1F-75EB2D744C08}" destId="{2DA3307C-B966-44B0-8538-8E43EF8AC306}" srcOrd="0" destOrd="0" presId="urn:microsoft.com/office/officeart/2005/8/layout/cycle6"/>
    <dgm:cxn modelId="{AE0277D8-6366-4D1F-A41B-C5BCA9CB1C4C}" type="presParOf" srcId="{32FB1309-0B79-4F56-8F1F-75EB2D744C08}" destId="{1DC9B80A-9F9A-4C8E-814B-2C4D2BE906E9}" srcOrd="1" destOrd="0" presId="urn:microsoft.com/office/officeart/2005/8/layout/cycle6"/>
    <dgm:cxn modelId="{A60FB18C-AD60-4D62-AA41-4E3B56B163D8}" type="presParOf" srcId="{32FB1309-0B79-4F56-8F1F-75EB2D744C08}" destId="{8FC6737C-19D6-41B9-8FE2-ECAC89CD3F96}" srcOrd="2" destOrd="0" presId="urn:microsoft.com/office/officeart/2005/8/layout/cycle6"/>
    <dgm:cxn modelId="{6FA36451-35D3-4A84-82D2-6EFDDEA739C3}" type="presParOf" srcId="{32FB1309-0B79-4F56-8F1F-75EB2D744C08}" destId="{B24BAE23-CA29-4C9B-80B1-4390818EA259}" srcOrd="3" destOrd="0" presId="urn:microsoft.com/office/officeart/2005/8/layout/cycle6"/>
    <dgm:cxn modelId="{B11646A1-B16D-44E3-AC71-AA1994321828}" type="presParOf" srcId="{32FB1309-0B79-4F56-8F1F-75EB2D744C08}" destId="{E22B604E-3735-4BC8-843D-CFF64C934F62}" srcOrd="4" destOrd="0" presId="urn:microsoft.com/office/officeart/2005/8/layout/cycle6"/>
    <dgm:cxn modelId="{8C5479B1-032F-42D7-8F0D-5ED5FC933BC4}" type="presParOf" srcId="{32FB1309-0B79-4F56-8F1F-75EB2D744C08}" destId="{1359EE98-AB73-4B64-814F-1F46F4B7CF7E}" srcOrd="5" destOrd="0" presId="urn:microsoft.com/office/officeart/2005/8/layout/cycle6"/>
    <dgm:cxn modelId="{AC6FF3D6-7A7B-40E0-9A22-CCB7DB9E439C}" type="presParOf" srcId="{32FB1309-0B79-4F56-8F1F-75EB2D744C08}" destId="{46E4C77C-9588-415E-8E40-43B004E6A057}" srcOrd="6" destOrd="0" presId="urn:microsoft.com/office/officeart/2005/8/layout/cycle6"/>
    <dgm:cxn modelId="{D8F42CBC-4B6D-43BA-BC63-99DEDC879EC2}" type="presParOf" srcId="{32FB1309-0B79-4F56-8F1F-75EB2D744C08}" destId="{570203EF-64FF-4612-AA04-9B7EE49210A4}" srcOrd="7" destOrd="0" presId="urn:microsoft.com/office/officeart/2005/8/layout/cycle6"/>
    <dgm:cxn modelId="{4CF2CA7C-C220-4CE4-8CCD-594E03C484FD}" type="presParOf" srcId="{32FB1309-0B79-4F56-8F1F-75EB2D744C08}" destId="{F4B6EAC4-CCBD-483B-A341-16BF866C859C}" srcOrd="8" destOrd="0" presId="urn:microsoft.com/office/officeart/2005/8/layout/cycle6"/>
    <dgm:cxn modelId="{9ED8C06C-4DEF-4396-9B5A-26299F061368}" type="presParOf" srcId="{32FB1309-0B79-4F56-8F1F-75EB2D744C08}" destId="{5110E8EF-334B-4A1A-B7C3-55846BC6D55F}" srcOrd="9" destOrd="0" presId="urn:microsoft.com/office/officeart/2005/8/layout/cycle6"/>
    <dgm:cxn modelId="{877D24A4-7648-4AE3-9650-A92501CCB3C3}" type="presParOf" srcId="{32FB1309-0B79-4F56-8F1F-75EB2D744C08}" destId="{342B4238-3CD3-4954-87FD-D9A6B45280E1}" srcOrd="10" destOrd="0" presId="urn:microsoft.com/office/officeart/2005/8/layout/cycle6"/>
    <dgm:cxn modelId="{8F3A500D-CC88-4428-9756-C6D0685B1313}" type="presParOf" srcId="{32FB1309-0B79-4F56-8F1F-75EB2D744C08}" destId="{68C2B596-CDD2-43CF-B523-F4F6A49639C1}" srcOrd="11" destOrd="0" presId="urn:microsoft.com/office/officeart/2005/8/layout/cycle6"/>
  </dgm:cxnLst>
  <dgm:bg>
    <a:solidFill>
      <a:srgbClr val="FFC000"/>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7ED6AE-5734-4840-9270-12180C5104D1}">
      <dsp:nvSpPr>
        <dsp:cNvPr id="0" name=""/>
        <dsp:cNvSpPr/>
      </dsp:nvSpPr>
      <dsp:spPr>
        <a:xfrm>
          <a:off x="3291839" y="535"/>
          <a:ext cx="4937760" cy="2089697"/>
        </a:xfrm>
        <a:prstGeom prst="rightArrow">
          <a:avLst>
            <a:gd name="adj1" fmla="val 75000"/>
            <a:gd name="adj2" fmla="val 50000"/>
          </a:avLst>
        </a:prstGeom>
        <a:solidFill>
          <a:schemeClr val="accent6">
            <a:alpha val="90000"/>
            <a:tint val="55000"/>
            <a:hueOff val="0"/>
            <a:satOff val="0"/>
            <a:lumOff val="0"/>
            <a:alphaOff val="0"/>
          </a:schemeClr>
        </a:solidFill>
        <a:ln w="9525" cap="flat" cmpd="sng" algn="ctr">
          <a:solidFill>
            <a:schemeClr val="l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285750" lvl="1" indent="-285750" algn="l" defTabSz="1333500">
            <a:lnSpc>
              <a:spcPct val="90000"/>
            </a:lnSpc>
            <a:spcBef>
              <a:spcPct val="0"/>
            </a:spcBef>
            <a:spcAft>
              <a:spcPct val="15000"/>
            </a:spcAft>
            <a:buChar char="••"/>
          </a:pPr>
          <a:r>
            <a:rPr lang="en-US" sz="3000" kern="1200" dirty="0" smtClean="0"/>
            <a:t>First attempted ventricular puncture for HCP</a:t>
          </a:r>
          <a:endParaRPr lang="en-IN" sz="3000" kern="1200" dirty="0"/>
        </a:p>
      </dsp:txBody>
      <dsp:txXfrm>
        <a:off x="3291839" y="261747"/>
        <a:ext cx="4154124" cy="1567273"/>
      </dsp:txXfrm>
    </dsp:sp>
    <dsp:sp modelId="{B5196A3F-F2A7-43BF-983C-E19386665DB7}">
      <dsp:nvSpPr>
        <dsp:cNvPr id="0" name=""/>
        <dsp:cNvSpPr/>
      </dsp:nvSpPr>
      <dsp:spPr>
        <a:xfrm>
          <a:off x="0" y="535"/>
          <a:ext cx="3291840" cy="2089697"/>
        </a:xfrm>
        <a:prstGeom prst="roundRect">
          <a:avLst/>
        </a:prstGeom>
        <a:solidFill>
          <a:srgbClr val="00B050"/>
        </a:solidFill>
        <a:ln>
          <a:noFill/>
        </a:ln>
        <a:effectLst>
          <a:outerShdw blurRad="57150" dist="38100" dir="5400000" algn="ctr" rotWithShape="0">
            <a:schemeClr val="accent6">
              <a:shade val="50000"/>
              <a:hueOff val="0"/>
              <a:satOff val="0"/>
              <a:lumOff val="0"/>
              <a:alphaOff val="0"/>
              <a:shade val="9000"/>
              <a:satMod val="105000"/>
              <a:alpha val="48000"/>
            </a:schemeClr>
          </a:outerShdw>
        </a:effectLst>
        <a:scene3d>
          <a:camera prst="orthographicFront"/>
          <a:lightRig rig="threePt" dir="t"/>
        </a:scene3d>
        <a:sp3d>
          <a:bevelT w="63500"/>
          <a:bevelB w="31750"/>
        </a:sp3d>
      </dsp:spPr>
      <dsp:style>
        <a:lnRef idx="0">
          <a:scrgbClr r="0" g="0" b="0"/>
        </a:lnRef>
        <a:fillRef idx="3">
          <a:scrgbClr r="0" g="0" b="0"/>
        </a:fillRef>
        <a:effectRef idx="2">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en-US" sz="3700" kern="1200" dirty="0" smtClean="0"/>
            <a:t>Hippocrates</a:t>
          </a:r>
          <a:endParaRPr lang="en-IN" sz="3700" kern="1200" dirty="0"/>
        </a:p>
      </dsp:txBody>
      <dsp:txXfrm>
        <a:off x="102011" y="102546"/>
        <a:ext cx="3087818" cy="1885675"/>
      </dsp:txXfrm>
    </dsp:sp>
    <dsp:sp modelId="{E697A817-DF80-4732-8630-8F39718C055F}">
      <dsp:nvSpPr>
        <dsp:cNvPr id="0" name=""/>
        <dsp:cNvSpPr/>
      </dsp:nvSpPr>
      <dsp:spPr>
        <a:xfrm>
          <a:off x="3291839" y="2299203"/>
          <a:ext cx="4937760" cy="2089697"/>
        </a:xfrm>
        <a:prstGeom prst="rightArrow">
          <a:avLst>
            <a:gd name="adj1" fmla="val 75000"/>
            <a:gd name="adj2" fmla="val 50000"/>
          </a:avLst>
        </a:prstGeom>
        <a:solidFill>
          <a:schemeClr val="accent6">
            <a:alpha val="90000"/>
            <a:tint val="55000"/>
            <a:hueOff val="0"/>
            <a:satOff val="0"/>
            <a:lumOff val="0"/>
            <a:alphaOff val="0"/>
          </a:schemeClr>
        </a:solidFill>
        <a:ln w="9525" cap="flat" cmpd="sng" algn="ctr">
          <a:solidFill>
            <a:schemeClr val="l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285750" lvl="1" indent="-285750" algn="l" defTabSz="1333500">
            <a:lnSpc>
              <a:spcPct val="90000"/>
            </a:lnSpc>
            <a:spcBef>
              <a:spcPct val="0"/>
            </a:spcBef>
            <a:spcAft>
              <a:spcPct val="15000"/>
            </a:spcAft>
            <a:buChar char="••"/>
          </a:pPr>
          <a:r>
            <a:rPr lang="en-US" sz="3000" kern="1200" dirty="0" err="1" smtClean="0"/>
            <a:t>Ventriculojugular</a:t>
          </a:r>
          <a:r>
            <a:rPr lang="en-US" sz="3000" kern="1200" dirty="0" smtClean="0"/>
            <a:t> shunt –spring &amp; ball.</a:t>
          </a:r>
          <a:endParaRPr lang="en-IN" sz="3000" kern="1200" dirty="0"/>
        </a:p>
        <a:p>
          <a:pPr marL="285750" lvl="1" indent="-285750" algn="l" defTabSz="1333500">
            <a:lnSpc>
              <a:spcPct val="90000"/>
            </a:lnSpc>
            <a:spcBef>
              <a:spcPct val="0"/>
            </a:spcBef>
            <a:spcAft>
              <a:spcPct val="15000"/>
            </a:spcAft>
            <a:buChar char="••"/>
          </a:pPr>
          <a:r>
            <a:rPr lang="en-US" sz="3000" kern="1200" dirty="0" smtClean="0"/>
            <a:t>Used silicone tubing</a:t>
          </a:r>
          <a:endParaRPr lang="en-IN" sz="3000" kern="1200" dirty="0"/>
        </a:p>
      </dsp:txBody>
      <dsp:txXfrm>
        <a:off x="3291839" y="2560415"/>
        <a:ext cx="4154124" cy="1567273"/>
      </dsp:txXfrm>
    </dsp:sp>
    <dsp:sp modelId="{7BABBB2E-5ACA-4222-B767-58BC5F3CD62A}">
      <dsp:nvSpPr>
        <dsp:cNvPr id="0" name=""/>
        <dsp:cNvSpPr/>
      </dsp:nvSpPr>
      <dsp:spPr>
        <a:xfrm>
          <a:off x="0" y="2299203"/>
          <a:ext cx="3291840" cy="2089697"/>
        </a:xfrm>
        <a:prstGeom prst="roundRect">
          <a:avLst/>
        </a:prstGeom>
        <a:solidFill>
          <a:srgbClr val="FF0000"/>
        </a:solidFill>
        <a:ln>
          <a:noFill/>
        </a:ln>
        <a:effectLst>
          <a:outerShdw blurRad="57150" dist="38100" dir="5400000" algn="ctr" rotWithShape="0">
            <a:schemeClr val="accent6">
              <a:shade val="50000"/>
              <a:hueOff val="282302"/>
              <a:satOff val="-8276"/>
              <a:lumOff val="42440"/>
              <a:alphaOff val="0"/>
              <a:shade val="9000"/>
              <a:satMod val="105000"/>
              <a:alpha val="48000"/>
            </a:schemeClr>
          </a:outerShdw>
        </a:effectLst>
        <a:scene3d>
          <a:camera prst="orthographicFront"/>
          <a:lightRig rig="threePt" dir="t"/>
        </a:scene3d>
        <a:sp3d>
          <a:bevelT w="215900" h="158750"/>
        </a:sp3d>
      </dsp:spPr>
      <dsp:style>
        <a:lnRef idx="0">
          <a:scrgbClr r="0" g="0" b="0"/>
        </a:lnRef>
        <a:fillRef idx="3">
          <a:scrgbClr r="0" g="0" b="0"/>
        </a:fillRef>
        <a:effectRef idx="2">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en-US" sz="3700" kern="1200" dirty="0" smtClean="0"/>
            <a:t>Nulsen and Spitz	</a:t>
          </a:r>
        </a:p>
        <a:p>
          <a:pPr lvl="0" algn="ctr" defTabSz="1644650">
            <a:lnSpc>
              <a:spcPct val="90000"/>
            </a:lnSpc>
            <a:spcBef>
              <a:spcPct val="0"/>
            </a:spcBef>
            <a:spcAft>
              <a:spcPct val="35000"/>
            </a:spcAft>
          </a:pPr>
          <a:r>
            <a:rPr lang="en-US" sz="3700" kern="1200" dirty="0" smtClean="0"/>
            <a:t>Pudenz</a:t>
          </a:r>
          <a:endParaRPr lang="en-IN" sz="3700" kern="1200" dirty="0"/>
        </a:p>
      </dsp:txBody>
      <dsp:txXfrm>
        <a:off x="102011" y="2401214"/>
        <a:ext cx="3087818" cy="18856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B0AED6-4C36-4DA9-A27E-BDA0B5A23EBD}">
      <dsp:nvSpPr>
        <dsp:cNvPr id="0" name=""/>
        <dsp:cNvSpPr/>
      </dsp:nvSpPr>
      <dsp:spPr>
        <a:xfrm>
          <a:off x="3172621" y="1867"/>
          <a:ext cx="4753124" cy="2842247"/>
        </a:xfrm>
        <a:prstGeom prst="rightArrow">
          <a:avLst>
            <a:gd name="adj1" fmla="val 75000"/>
            <a:gd name="adj2" fmla="val 50000"/>
          </a:avLst>
        </a:prstGeom>
        <a:solidFill>
          <a:schemeClr val="accent5">
            <a:lumMod val="60000"/>
            <a:lumOff val="40000"/>
            <a:alpha val="90000"/>
          </a:schemeClr>
        </a:solidFill>
        <a:ln w="25400" cap="flat" cmpd="sng" algn="ctr">
          <a:solidFill>
            <a:schemeClr val="accent1">
              <a:alpha val="90000"/>
              <a:tint val="40000"/>
              <a:hueOff val="0"/>
              <a:satOff val="0"/>
              <a:lumOff val="0"/>
              <a:alphaOff val="0"/>
            </a:schemeClr>
          </a:solidFill>
          <a:prstDash val="solid"/>
        </a:ln>
        <a:effectLst/>
        <a:scene3d>
          <a:camera prst="orthographicFront"/>
          <a:lightRig rig="threePt" dir="t"/>
        </a:scene3d>
        <a:sp3d prstMaterial="dkEdge">
          <a:bevelT w="88900" h="114300"/>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Kinking can reduce flow significantly.</a:t>
          </a:r>
          <a:endParaRPr lang="en-IN" sz="2000" kern="1200" dirty="0"/>
        </a:p>
        <a:p>
          <a:pPr marL="228600" lvl="1" indent="-228600" algn="l" defTabSz="889000">
            <a:lnSpc>
              <a:spcPct val="90000"/>
            </a:lnSpc>
            <a:spcBef>
              <a:spcPct val="0"/>
            </a:spcBef>
            <a:spcAft>
              <a:spcPct val="15000"/>
            </a:spcAft>
            <a:buChar char="••"/>
          </a:pPr>
          <a:r>
            <a:rPr lang="en-US" sz="2000" kern="1200" dirty="0" smtClean="0"/>
            <a:t>Shortening distal catheter  will alter dynamics.</a:t>
          </a:r>
          <a:endParaRPr lang="en-IN" sz="2000" kern="1200" dirty="0"/>
        </a:p>
        <a:p>
          <a:pPr marL="228600" lvl="1" indent="-228600" algn="l" defTabSz="889000">
            <a:lnSpc>
              <a:spcPct val="90000"/>
            </a:lnSpc>
            <a:spcBef>
              <a:spcPct val="0"/>
            </a:spcBef>
            <a:spcAft>
              <a:spcPct val="15000"/>
            </a:spcAft>
            <a:buChar char="••"/>
          </a:pPr>
          <a:r>
            <a:rPr lang="en-US" sz="2000" kern="1200" dirty="0" smtClean="0"/>
            <a:t>Air bubbles can cause failure.</a:t>
          </a:r>
          <a:endParaRPr lang="en-IN" sz="2000" kern="1200" dirty="0"/>
        </a:p>
        <a:p>
          <a:pPr marL="228600" lvl="1" indent="-228600" algn="l" defTabSz="889000">
            <a:lnSpc>
              <a:spcPct val="90000"/>
            </a:lnSpc>
            <a:spcBef>
              <a:spcPct val="0"/>
            </a:spcBef>
            <a:spcAft>
              <a:spcPct val="15000"/>
            </a:spcAft>
            <a:buChar char="••"/>
          </a:pPr>
          <a:r>
            <a:rPr lang="en-US" sz="2000" kern="1200" dirty="0" smtClean="0"/>
            <a:t>For higher density CSF, low pressure systems work better.</a:t>
          </a:r>
          <a:endParaRPr lang="en-IN" sz="2000" kern="1200" dirty="0"/>
        </a:p>
      </dsp:txBody>
      <dsp:txXfrm>
        <a:off x="3172621" y="357148"/>
        <a:ext cx="3687281" cy="2131685"/>
      </dsp:txXfrm>
    </dsp:sp>
    <dsp:sp modelId="{6E057CC3-1699-485F-ADF1-FF428ACDE95D}">
      <dsp:nvSpPr>
        <dsp:cNvPr id="0" name=""/>
        <dsp:cNvSpPr/>
      </dsp:nvSpPr>
      <dsp:spPr>
        <a:xfrm>
          <a:off x="3871" y="573478"/>
          <a:ext cx="3168749" cy="1699024"/>
        </a:xfrm>
        <a:prstGeom prst="roundRect">
          <a:avLst/>
        </a:prstGeom>
        <a:solidFill>
          <a:srgbClr val="FF0000"/>
        </a:solidFill>
        <a:ln w="25400" cap="flat" cmpd="sng" algn="ctr">
          <a:solidFill>
            <a:schemeClr val="lt1">
              <a:hueOff val="0"/>
              <a:satOff val="0"/>
              <a:lumOff val="0"/>
              <a:alphaOff val="0"/>
            </a:schemeClr>
          </a:solidFill>
          <a:prstDash val="solid"/>
        </a:ln>
        <a:effectLst/>
        <a:scene3d>
          <a:camera prst="orthographicFront"/>
          <a:lightRig rig="threePt" dir="t"/>
        </a:scene3d>
        <a:sp3d prstMaterial="dkEdge">
          <a:bevelT w="88900" h="114300"/>
        </a:sp3d>
      </dsp:spPr>
      <dsp:style>
        <a:lnRef idx="2">
          <a:scrgbClr r="0" g="0" b="0"/>
        </a:lnRef>
        <a:fillRef idx="1">
          <a:scrgbClr r="0" g="0" b="0"/>
        </a:fillRef>
        <a:effectRef idx="0">
          <a:scrgbClr r="0" g="0" b="0"/>
        </a:effectRef>
        <a:fontRef idx="minor">
          <a:schemeClr val="lt1"/>
        </a:fontRef>
      </dsp:style>
      <dsp:txBody>
        <a:bodyPr spcFirstLastPara="0" vert="horz" wrap="square" lIns="182880" tIns="91440" rIns="182880" bIns="91440" numCol="1" spcCol="1270" anchor="ctr" anchorCtr="0">
          <a:noAutofit/>
        </a:bodyPr>
        <a:lstStyle/>
        <a:p>
          <a:pPr lvl="0" algn="ctr" defTabSz="2133600">
            <a:lnSpc>
              <a:spcPct val="90000"/>
            </a:lnSpc>
            <a:spcBef>
              <a:spcPct val="0"/>
            </a:spcBef>
            <a:spcAft>
              <a:spcPct val="35000"/>
            </a:spcAft>
          </a:pPr>
          <a:r>
            <a:rPr lang="en-US" sz="4800" kern="1200" dirty="0" smtClean="0"/>
            <a:t>Rt=8</a:t>
          </a:r>
          <a:r>
            <a:rPr lang="el-GR" sz="4800" kern="1200" dirty="0" smtClean="0">
              <a:latin typeface="Constantia"/>
            </a:rPr>
            <a:t>η</a:t>
          </a:r>
          <a:r>
            <a:rPr lang="en-US" sz="4800" kern="1200" dirty="0" smtClean="0">
              <a:latin typeface="Constantia"/>
            </a:rPr>
            <a:t>L/</a:t>
          </a:r>
          <a:r>
            <a:rPr lang="el-GR" sz="4800" kern="1200" dirty="0" smtClean="0">
              <a:latin typeface="Constantia"/>
            </a:rPr>
            <a:t>π</a:t>
          </a:r>
          <a:r>
            <a:rPr lang="en-US" sz="4800" kern="1200" dirty="0" smtClean="0">
              <a:latin typeface="Constantia"/>
            </a:rPr>
            <a:t>r</a:t>
          </a:r>
          <a:r>
            <a:rPr lang="en-US" sz="4800" kern="1200" baseline="30000" dirty="0" smtClean="0">
              <a:latin typeface="Constantia"/>
            </a:rPr>
            <a:t>4</a:t>
          </a:r>
          <a:endParaRPr lang="en-IN" sz="4800" kern="1200" dirty="0"/>
        </a:p>
      </dsp:txBody>
      <dsp:txXfrm>
        <a:off x="86811" y="656418"/>
        <a:ext cx="3002869" cy="1533144"/>
      </dsp:txXfrm>
    </dsp:sp>
    <dsp:sp modelId="{039C44F0-4B68-40EE-95C8-8EF17C17A82F}">
      <dsp:nvSpPr>
        <dsp:cNvPr id="0" name=""/>
        <dsp:cNvSpPr/>
      </dsp:nvSpPr>
      <dsp:spPr>
        <a:xfrm>
          <a:off x="3171847" y="3014016"/>
          <a:ext cx="4757770" cy="1699024"/>
        </a:xfrm>
        <a:prstGeom prst="rightArrow">
          <a:avLst>
            <a:gd name="adj1" fmla="val 75000"/>
            <a:gd name="adj2" fmla="val 50000"/>
          </a:avLst>
        </a:prstGeom>
        <a:solidFill>
          <a:schemeClr val="accent5">
            <a:lumMod val="60000"/>
            <a:lumOff val="40000"/>
            <a:alpha val="90000"/>
          </a:schemeClr>
        </a:solidFill>
        <a:ln w="25400" cap="flat" cmpd="sng" algn="ctr">
          <a:solidFill>
            <a:schemeClr val="accent1">
              <a:alpha val="90000"/>
              <a:tint val="40000"/>
              <a:hueOff val="0"/>
              <a:satOff val="0"/>
              <a:lumOff val="0"/>
              <a:alphaOff val="0"/>
            </a:schemeClr>
          </a:solidFill>
          <a:prstDash val="solid"/>
        </a:ln>
        <a:effectLst/>
        <a:scene3d>
          <a:camera prst="orthographicFront"/>
          <a:lightRig rig="threePt" dir="t"/>
        </a:scene3d>
        <a:sp3d prstMaterial="dkEdge">
          <a:bevelT w="88900" h="114300"/>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endParaRPr lang="en-IN" sz="2000" kern="1200" dirty="0"/>
        </a:p>
        <a:p>
          <a:pPr marL="228600" lvl="1" indent="-228600" algn="l" defTabSz="889000">
            <a:lnSpc>
              <a:spcPct val="90000"/>
            </a:lnSpc>
            <a:spcBef>
              <a:spcPct val="0"/>
            </a:spcBef>
            <a:spcAft>
              <a:spcPct val="15000"/>
            </a:spcAft>
            <a:buChar char="••"/>
          </a:pPr>
          <a:r>
            <a:rPr lang="en-US" sz="2000" kern="1200" dirty="0" smtClean="0"/>
            <a:t> Higher flow rate in sitting and standing position= "Siphoning”</a:t>
          </a:r>
          <a:endParaRPr lang="en-IN" sz="2000" kern="1200" dirty="0"/>
        </a:p>
      </dsp:txBody>
      <dsp:txXfrm>
        <a:off x="3171847" y="3226394"/>
        <a:ext cx="4120636" cy="1274268"/>
      </dsp:txXfrm>
    </dsp:sp>
    <dsp:sp modelId="{C7835071-BDB1-44CE-B2DD-09B9F369BCEC}">
      <dsp:nvSpPr>
        <dsp:cNvPr id="0" name=""/>
        <dsp:cNvSpPr/>
      </dsp:nvSpPr>
      <dsp:spPr>
        <a:xfrm>
          <a:off x="0" y="3014016"/>
          <a:ext cx="3171847" cy="1699024"/>
        </a:xfrm>
        <a:prstGeom prst="roundRect">
          <a:avLst/>
        </a:prstGeom>
        <a:solidFill>
          <a:srgbClr val="00B050"/>
        </a:solidFill>
        <a:ln w="25400" cap="flat" cmpd="sng" algn="ctr">
          <a:solidFill>
            <a:schemeClr val="lt1">
              <a:hueOff val="0"/>
              <a:satOff val="0"/>
              <a:lumOff val="0"/>
              <a:alphaOff val="0"/>
            </a:schemeClr>
          </a:solidFill>
          <a:prstDash val="solid"/>
        </a:ln>
        <a:effectLst/>
        <a:scene3d>
          <a:camera prst="orthographicFront"/>
          <a:lightRig rig="threePt" dir="t"/>
        </a:scene3d>
        <a:sp3d prstMaterial="dkEdge">
          <a:bevelT w="88900" h="114300"/>
        </a:sp3d>
      </dsp:spPr>
      <dsp:style>
        <a:lnRef idx="2">
          <a:scrgbClr r="0" g="0" b="0"/>
        </a:lnRef>
        <a:fillRef idx="1">
          <a:scrgbClr r="0" g="0" b="0"/>
        </a:fillRef>
        <a:effectRef idx="0">
          <a:scrgbClr r="0" g="0" b="0"/>
        </a:effectRef>
        <a:fontRef idx="minor">
          <a:schemeClr val="lt1"/>
        </a:fontRef>
      </dsp:style>
      <dsp:txBody>
        <a:bodyPr spcFirstLastPara="0" vert="horz" wrap="square" lIns="182880" tIns="91440" rIns="182880" bIns="91440" numCol="1" spcCol="1270" anchor="ctr" anchorCtr="0">
          <a:noAutofit/>
        </a:bodyPr>
        <a:lstStyle/>
        <a:p>
          <a:pPr lvl="0" algn="ctr" defTabSz="2133600">
            <a:lnSpc>
              <a:spcPct val="90000"/>
            </a:lnSpc>
            <a:spcBef>
              <a:spcPct val="0"/>
            </a:spcBef>
            <a:spcAft>
              <a:spcPct val="35000"/>
            </a:spcAft>
          </a:pPr>
          <a:r>
            <a:rPr lang="el-GR" sz="4800" kern="1200" dirty="0" smtClean="0">
              <a:latin typeface="Constantia"/>
            </a:rPr>
            <a:t>ρ</a:t>
          </a:r>
          <a:r>
            <a:rPr lang="en-US" sz="4800" kern="1200" dirty="0" smtClean="0">
              <a:latin typeface="Constantia"/>
            </a:rPr>
            <a:t>gh</a:t>
          </a:r>
          <a:endParaRPr lang="en-IN" sz="4800" kern="1200" dirty="0"/>
        </a:p>
      </dsp:txBody>
      <dsp:txXfrm>
        <a:off x="82940" y="3096956"/>
        <a:ext cx="3005967" cy="15331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16A045-FADF-4C3D-B6E2-3C4ADFAB3426}">
      <dsp:nvSpPr>
        <dsp:cNvPr id="0" name=""/>
        <dsp:cNvSpPr/>
      </dsp:nvSpPr>
      <dsp:spPr>
        <a:xfrm>
          <a:off x="374632" y="0"/>
          <a:ext cx="8394736" cy="5246710"/>
        </a:xfrm>
        <a:prstGeom prst="swooshArrow">
          <a:avLst>
            <a:gd name="adj1" fmla="val 25000"/>
            <a:gd name="adj2" fmla="val 25000"/>
          </a:avLst>
        </a:prstGeom>
        <a:solidFill>
          <a:schemeClr val="accent1">
            <a:tint val="40000"/>
            <a:hueOff val="0"/>
            <a:satOff val="0"/>
            <a:lumOff val="0"/>
            <a:alphaOff val="0"/>
          </a:schemeClr>
        </a:solidFill>
        <a:ln>
          <a:noFill/>
        </a:ln>
        <a:effectLst/>
        <a:scene3d>
          <a:camera prst="orthographicFront"/>
          <a:lightRig rig="threePt" dir="t"/>
        </a:scene3d>
        <a:sp3d>
          <a:bevelT w="158750" h="95250"/>
        </a:sp3d>
      </dsp:spPr>
      <dsp:style>
        <a:lnRef idx="0">
          <a:scrgbClr r="0" g="0" b="0"/>
        </a:lnRef>
        <a:fillRef idx="1">
          <a:scrgbClr r="0" g="0" b="0"/>
        </a:fillRef>
        <a:effectRef idx="0">
          <a:scrgbClr r="0" g="0" b="0"/>
        </a:effectRef>
        <a:fontRef idx="minor"/>
      </dsp:style>
    </dsp:sp>
    <dsp:sp modelId="{D72E0FF3-B2E7-4EC7-9EED-0DA286259FA6}">
      <dsp:nvSpPr>
        <dsp:cNvPr id="0" name=""/>
        <dsp:cNvSpPr/>
      </dsp:nvSpPr>
      <dsp:spPr>
        <a:xfrm>
          <a:off x="1440763" y="3621279"/>
          <a:ext cx="218263" cy="218263"/>
        </a:xfrm>
        <a:prstGeom prst="ellipse">
          <a:avLst/>
        </a:prstGeom>
        <a:solidFill>
          <a:srgbClr val="FFC000"/>
        </a:solidFill>
        <a:ln w="25400" cap="flat" cmpd="sng" algn="ctr">
          <a:solidFill>
            <a:schemeClr val="lt1">
              <a:hueOff val="0"/>
              <a:satOff val="0"/>
              <a:lumOff val="0"/>
              <a:alphaOff val="0"/>
            </a:schemeClr>
          </a:solidFill>
          <a:prstDash val="solid"/>
        </a:ln>
        <a:effectLst/>
        <a:scene3d>
          <a:camera prst="orthographicFront"/>
          <a:lightRig rig="threePt" dir="t"/>
        </a:scene3d>
        <a:sp3d>
          <a:bevelT w="158750" h="95250"/>
        </a:sp3d>
      </dsp:spPr>
      <dsp:style>
        <a:lnRef idx="2">
          <a:scrgbClr r="0" g="0" b="0"/>
        </a:lnRef>
        <a:fillRef idx="1">
          <a:scrgbClr r="0" g="0" b="0"/>
        </a:fillRef>
        <a:effectRef idx="0">
          <a:scrgbClr r="0" g="0" b="0"/>
        </a:effectRef>
        <a:fontRef idx="minor">
          <a:schemeClr val="lt1"/>
        </a:fontRef>
      </dsp:style>
    </dsp:sp>
    <dsp:sp modelId="{707ED848-4038-4C25-9B75-DF22AF6AD35E}">
      <dsp:nvSpPr>
        <dsp:cNvPr id="0" name=""/>
        <dsp:cNvSpPr/>
      </dsp:nvSpPr>
      <dsp:spPr>
        <a:xfrm>
          <a:off x="814791" y="3960827"/>
          <a:ext cx="3507158" cy="944806"/>
        </a:xfrm>
        <a:prstGeom prst="rect">
          <a:avLst/>
        </a:prstGeom>
        <a:noFill/>
        <a:ln>
          <a:noFill/>
        </a:ln>
        <a:effectLst/>
        <a:scene3d>
          <a:camera prst="orthographicFront"/>
          <a:lightRig rig="threePt" dir="t"/>
        </a:scene3d>
        <a:sp3d>
          <a:bevelT w="158750" h="95250"/>
        </a:sp3d>
      </dsp:spPr>
      <dsp:style>
        <a:lnRef idx="0">
          <a:scrgbClr r="0" g="0" b="0"/>
        </a:lnRef>
        <a:fillRef idx="0">
          <a:scrgbClr r="0" g="0" b="0"/>
        </a:fillRef>
        <a:effectRef idx="0">
          <a:scrgbClr r="0" g="0" b="0"/>
        </a:effectRef>
        <a:fontRef idx="minor"/>
      </dsp:style>
      <dsp:txBody>
        <a:bodyPr spcFirstLastPara="0" vert="horz" wrap="square" lIns="115653" tIns="0" rIns="0" bIns="0" numCol="1" spcCol="1270" anchor="t" anchorCtr="0">
          <a:noAutofit/>
        </a:bodyPr>
        <a:lstStyle/>
        <a:p>
          <a:pPr lvl="0" algn="l" defTabSz="1333500">
            <a:lnSpc>
              <a:spcPct val="90000"/>
            </a:lnSpc>
            <a:spcBef>
              <a:spcPct val="0"/>
            </a:spcBef>
            <a:spcAft>
              <a:spcPct val="35000"/>
            </a:spcAft>
          </a:pPr>
          <a:r>
            <a:rPr lang="en-US" sz="3000" kern="1200" dirty="0" smtClean="0"/>
            <a:t>Chronic slit ventricle syndrome</a:t>
          </a:r>
          <a:endParaRPr lang="en-IN" sz="3000" kern="1200" dirty="0"/>
        </a:p>
      </dsp:txBody>
      <dsp:txXfrm>
        <a:off x="814791" y="3960827"/>
        <a:ext cx="3507158" cy="944806"/>
      </dsp:txXfrm>
    </dsp:sp>
    <dsp:sp modelId="{290CA519-C134-4EE2-9CDF-3AD08117844C}">
      <dsp:nvSpPr>
        <dsp:cNvPr id="0" name=""/>
        <dsp:cNvSpPr/>
      </dsp:nvSpPr>
      <dsp:spPr>
        <a:xfrm>
          <a:off x="3367355" y="2195223"/>
          <a:ext cx="394552" cy="394552"/>
        </a:xfrm>
        <a:prstGeom prst="ellipse">
          <a:avLst/>
        </a:prstGeom>
        <a:solidFill>
          <a:srgbClr val="FF0000"/>
        </a:solidFill>
        <a:ln w="25400" cap="flat" cmpd="sng" algn="ctr">
          <a:solidFill>
            <a:schemeClr val="lt1">
              <a:hueOff val="0"/>
              <a:satOff val="0"/>
              <a:lumOff val="0"/>
              <a:alphaOff val="0"/>
            </a:schemeClr>
          </a:solidFill>
          <a:prstDash val="solid"/>
        </a:ln>
        <a:effectLst/>
        <a:scene3d>
          <a:camera prst="orthographicFront"/>
          <a:lightRig rig="threePt" dir="t"/>
        </a:scene3d>
        <a:sp3d>
          <a:bevelT w="158750" h="95250"/>
        </a:sp3d>
      </dsp:spPr>
      <dsp:style>
        <a:lnRef idx="2">
          <a:scrgbClr r="0" g="0" b="0"/>
        </a:lnRef>
        <a:fillRef idx="1">
          <a:scrgbClr r="0" g="0" b="0"/>
        </a:fillRef>
        <a:effectRef idx="0">
          <a:scrgbClr r="0" g="0" b="0"/>
        </a:effectRef>
        <a:fontRef idx="minor">
          <a:schemeClr val="lt1"/>
        </a:fontRef>
      </dsp:style>
    </dsp:sp>
    <dsp:sp modelId="{36633880-C629-4A1D-A57C-73C683C15884}">
      <dsp:nvSpPr>
        <dsp:cNvPr id="0" name=""/>
        <dsp:cNvSpPr/>
      </dsp:nvSpPr>
      <dsp:spPr>
        <a:xfrm>
          <a:off x="3107508" y="2674952"/>
          <a:ext cx="4643444" cy="1282567"/>
        </a:xfrm>
        <a:prstGeom prst="rect">
          <a:avLst/>
        </a:prstGeom>
        <a:noFill/>
        <a:ln>
          <a:noFill/>
        </a:ln>
        <a:effectLst/>
        <a:scene3d>
          <a:camera prst="orthographicFront"/>
          <a:lightRig rig="threePt" dir="t"/>
        </a:scene3d>
        <a:sp3d>
          <a:bevelT w="158750" h="95250"/>
        </a:sp3d>
      </dsp:spPr>
      <dsp:style>
        <a:lnRef idx="0">
          <a:scrgbClr r="0" g="0" b="0"/>
        </a:lnRef>
        <a:fillRef idx="0">
          <a:scrgbClr r="0" g="0" b="0"/>
        </a:fillRef>
        <a:effectRef idx="0">
          <a:scrgbClr r="0" g="0" b="0"/>
        </a:effectRef>
        <a:fontRef idx="minor"/>
      </dsp:style>
      <dsp:txBody>
        <a:bodyPr spcFirstLastPara="0" vert="horz" wrap="square" lIns="209065" tIns="0" rIns="0" bIns="0" numCol="1" spcCol="1270" anchor="t" anchorCtr="0">
          <a:noAutofit/>
        </a:bodyPr>
        <a:lstStyle/>
        <a:p>
          <a:pPr lvl="0" algn="l" defTabSz="1289050">
            <a:lnSpc>
              <a:spcPct val="90000"/>
            </a:lnSpc>
            <a:spcBef>
              <a:spcPct val="0"/>
            </a:spcBef>
            <a:spcAft>
              <a:spcPct val="35000"/>
            </a:spcAft>
          </a:pPr>
          <a:r>
            <a:rPr lang="en-US" sz="2900" kern="1200" dirty="0" smtClean="0"/>
            <a:t>Premature infants who do not tolerate over drainage</a:t>
          </a:r>
          <a:endParaRPr lang="en-IN" sz="2900" kern="1200" dirty="0"/>
        </a:p>
      </dsp:txBody>
      <dsp:txXfrm>
        <a:off x="3107508" y="2674952"/>
        <a:ext cx="4643444" cy="1282567"/>
      </dsp:txXfrm>
    </dsp:sp>
    <dsp:sp modelId="{8E67A3B1-7936-40AD-8AC1-5EBAD0A1008B}">
      <dsp:nvSpPr>
        <dsp:cNvPr id="0" name=""/>
        <dsp:cNvSpPr/>
      </dsp:nvSpPr>
      <dsp:spPr>
        <a:xfrm>
          <a:off x="5684302" y="1327417"/>
          <a:ext cx="545657" cy="545657"/>
        </a:xfrm>
        <a:prstGeom prst="ellipse">
          <a:avLst/>
        </a:prstGeom>
        <a:solidFill>
          <a:srgbClr val="FF99FF"/>
        </a:solidFill>
        <a:ln w="25400" cap="flat" cmpd="sng" algn="ctr">
          <a:solidFill>
            <a:schemeClr val="lt1">
              <a:hueOff val="0"/>
              <a:satOff val="0"/>
              <a:lumOff val="0"/>
              <a:alphaOff val="0"/>
            </a:schemeClr>
          </a:solidFill>
          <a:prstDash val="solid"/>
        </a:ln>
        <a:effectLst/>
        <a:scene3d>
          <a:camera prst="orthographicFront"/>
          <a:lightRig rig="threePt" dir="t"/>
        </a:scene3d>
        <a:sp3d>
          <a:bevelT w="158750" h="95250"/>
        </a:sp3d>
      </dsp:spPr>
      <dsp:style>
        <a:lnRef idx="2">
          <a:scrgbClr r="0" g="0" b="0"/>
        </a:lnRef>
        <a:fillRef idx="1">
          <a:scrgbClr r="0" g="0" b="0"/>
        </a:fillRef>
        <a:effectRef idx="0">
          <a:scrgbClr r="0" g="0" b="0"/>
        </a:effectRef>
        <a:fontRef idx="minor">
          <a:schemeClr val="lt1"/>
        </a:fontRef>
      </dsp:style>
    </dsp:sp>
    <dsp:sp modelId="{A33946F5-7C1D-49DA-9934-30DB643B203A}">
      <dsp:nvSpPr>
        <dsp:cNvPr id="0" name=""/>
        <dsp:cNvSpPr/>
      </dsp:nvSpPr>
      <dsp:spPr>
        <a:xfrm>
          <a:off x="6107904" y="1674798"/>
          <a:ext cx="2557285" cy="925581"/>
        </a:xfrm>
        <a:prstGeom prst="rect">
          <a:avLst/>
        </a:prstGeom>
        <a:noFill/>
        <a:ln>
          <a:noFill/>
        </a:ln>
        <a:effectLst/>
        <a:scene3d>
          <a:camera prst="orthographicFront"/>
          <a:lightRig rig="threePt" dir="t"/>
        </a:scene3d>
        <a:sp3d>
          <a:bevelT w="158750" h="95250"/>
        </a:sp3d>
      </dsp:spPr>
      <dsp:style>
        <a:lnRef idx="0">
          <a:scrgbClr r="0" g="0" b="0"/>
        </a:lnRef>
        <a:fillRef idx="0">
          <a:scrgbClr r="0" g="0" b="0"/>
        </a:fillRef>
        <a:effectRef idx="0">
          <a:scrgbClr r="0" g="0" b="0"/>
        </a:effectRef>
        <a:fontRef idx="minor"/>
      </dsp:style>
      <dsp:txBody>
        <a:bodyPr spcFirstLastPara="0" vert="horz" wrap="square" lIns="289133" tIns="0" rIns="0" bIns="0" numCol="1" spcCol="1270" anchor="t" anchorCtr="0">
          <a:noAutofit/>
        </a:bodyPr>
        <a:lstStyle/>
        <a:p>
          <a:pPr lvl="0" algn="l" defTabSz="1289050">
            <a:lnSpc>
              <a:spcPct val="90000"/>
            </a:lnSpc>
            <a:spcBef>
              <a:spcPct val="0"/>
            </a:spcBef>
            <a:spcAft>
              <a:spcPct val="35000"/>
            </a:spcAft>
          </a:pPr>
          <a:r>
            <a:rPr lang="en-US" sz="2900" kern="1200" dirty="0" smtClean="0"/>
            <a:t>NPH</a:t>
          </a:r>
          <a:endParaRPr lang="en-IN" sz="2900" kern="1200" dirty="0"/>
        </a:p>
      </dsp:txBody>
      <dsp:txXfrm>
        <a:off x="6107904" y="1674798"/>
        <a:ext cx="2557285" cy="92558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A3307C-B966-44B0-8538-8E43EF8AC306}">
      <dsp:nvSpPr>
        <dsp:cNvPr id="0" name=""/>
        <dsp:cNvSpPr/>
      </dsp:nvSpPr>
      <dsp:spPr>
        <a:xfrm>
          <a:off x="1690678" y="-115025"/>
          <a:ext cx="2940858" cy="944165"/>
        </a:xfrm>
        <a:prstGeom prst="roundRect">
          <a:avLst/>
        </a:prstGeom>
        <a:solidFill>
          <a:srgbClr val="FF0000"/>
        </a:solidFill>
        <a:ln w="25400" cap="flat" cmpd="sng" algn="ctr">
          <a:solidFill>
            <a:schemeClr val="lt1">
              <a:hueOff val="0"/>
              <a:satOff val="0"/>
              <a:lumOff val="0"/>
              <a:alphaOff val="0"/>
            </a:schemeClr>
          </a:solidFill>
          <a:prstDash val="solid"/>
        </a:ln>
        <a:effectLst/>
        <a:scene3d>
          <a:camera prst="orthographicFront"/>
          <a:lightRig rig="chilly" dir="t"/>
        </a:scene3d>
        <a:sp3d>
          <a:bevelT w="82550" h="127000"/>
          <a:bevelB w="120650"/>
        </a:sp3d>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Tear bridging veins</a:t>
          </a:r>
          <a:endParaRPr lang="en-IN" sz="2000" kern="1200" dirty="0"/>
        </a:p>
      </dsp:txBody>
      <dsp:txXfrm>
        <a:off x="1736768" y="-68935"/>
        <a:ext cx="2848678" cy="851985"/>
      </dsp:txXfrm>
    </dsp:sp>
    <dsp:sp modelId="{8FC6737C-19D6-41B9-8FE2-ECAC89CD3F96}">
      <dsp:nvSpPr>
        <dsp:cNvPr id="0" name=""/>
        <dsp:cNvSpPr/>
      </dsp:nvSpPr>
      <dsp:spPr>
        <a:xfrm>
          <a:off x="1322149" y="636272"/>
          <a:ext cx="3119485" cy="3119485"/>
        </a:xfrm>
        <a:custGeom>
          <a:avLst/>
          <a:gdLst/>
          <a:ahLst/>
          <a:cxnLst/>
          <a:rect l="0" t="0" r="0" b="0"/>
          <a:pathLst>
            <a:path>
              <a:moveTo>
                <a:pt x="2318658" y="197081"/>
              </a:moveTo>
              <a:arcTo wR="1559742" hR="1559742" stAng="17946902" swAng="1906196"/>
            </a:path>
          </a:pathLst>
        </a:custGeom>
        <a:noFill/>
        <a:ln w="9525" cap="flat" cmpd="sng" algn="ctr">
          <a:solidFill>
            <a:schemeClr val="accent1">
              <a:hueOff val="0"/>
              <a:satOff val="0"/>
              <a:lumOff val="0"/>
              <a:alphaOff val="0"/>
            </a:schemeClr>
          </a:solidFill>
          <a:prstDash val="solid"/>
        </a:ln>
        <a:effectLst/>
        <a:scene3d>
          <a:camera prst="orthographicFront"/>
          <a:lightRig rig="chilly" dir="t"/>
        </a:scene3d>
        <a:sp3d>
          <a:bevelT w="82550" h="127000"/>
          <a:bevelB w="120650"/>
        </a:sp3d>
      </dsp:spPr>
      <dsp:style>
        <a:lnRef idx="1">
          <a:scrgbClr r="0" g="0" b="0"/>
        </a:lnRef>
        <a:fillRef idx="0">
          <a:scrgbClr r="0" g="0" b="0"/>
        </a:fillRef>
        <a:effectRef idx="0">
          <a:scrgbClr r="0" g="0" b="0"/>
        </a:effectRef>
        <a:fontRef idx="minor"/>
      </dsp:style>
    </dsp:sp>
    <dsp:sp modelId="{B24BAE23-CA29-4C9B-80B1-4390818EA259}">
      <dsp:nvSpPr>
        <dsp:cNvPr id="0" name=""/>
        <dsp:cNvSpPr/>
      </dsp:nvSpPr>
      <dsp:spPr>
        <a:xfrm>
          <a:off x="3673073" y="1444717"/>
          <a:ext cx="2095553" cy="944165"/>
        </a:xfrm>
        <a:prstGeom prst="roundRect">
          <a:avLst/>
        </a:prstGeom>
        <a:solidFill>
          <a:srgbClr val="00B050"/>
        </a:solidFill>
        <a:ln w="25400" cap="flat" cmpd="sng" algn="ctr">
          <a:solidFill>
            <a:schemeClr val="lt1">
              <a:hueOff val="0"/>
              <a:satOff val="0"/>
              <a:lumOff val="0"/>
              <a:alphaOff val="0"/>
            </a:schemeClr>
          </a:solidFill>
          <a:prstDash val="solid"/>
        </a:ln>
        <a:effectLst/>
        <a:scene3d>
          <a:camera prst="orthographicFront"/>
          <a:lightRig rig="chilly" dir="t"/>
        </a:scene3d>
        <a:sp3d>
          <a:bevelT w="82550" h="127000"/>
          <a:bevelB w="120650"/>
        </a:sp3d>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SDH</a:t>
          </a:r>
          <a:endParaRPr lang="en-IN" sz="2000" kern="1200" dirty="0"/>
        </a:p>
      </dsp:txBody>
      <dsp:txXfrm>
        <a:off x="3719163" y="1490807"/>
        <a:ext cx="2003373" cy="851985"/>
      </dsp:txXfrm>
    </dsp:sp>
    <dsp:sp modelId="{1359EE98-AB73-4B64-814F-1F46F4B7CF7E}">
      <dsp:nvSpPr>
        <dsp:cNvPr id="0" name=""/>
        <dsp:cNvSpPr/>
      </dsp:nvSpPr>
      <dsp:spPr>
        <a:xfrm>
          <a:off x="1410476" y="-64231"/>
          <a:ext cx="3119485" cy="3119485"/>
        </a:xfrm>
        <a:custGeom>
          <a:avLst/>
          <a:gdLst/>
          <a:ahLst/>
          <a:cxnLst/>
          <a:rect l="0" t="0" r="0" b="0"/>
          <a:pathLst>
            <a:path>
              <a:moveTo>
                <a:pt x="2835163" y="2457573"/>
              </a:moveTo>
              <a:arcTo wR="1559742" hR="1559742" stAng="2108615" swAng="1182769"/>
            </a:path>
          </a:pathLst>
        </a:custGeom>
        <a:noFill/>
        <a:ln w="9525" cap="flat" cmpd="sng" algn="ctr">
          <a:solidFill>
            <a:schemeClr val="accent1">
              <a:hueOff val="0"/>
              <a:satOff val="0"/>
              <a:lumOff val="0"/>
              <a:alphaOff val="0"/>
            </a:schemeClr>
          </a:solidFill>
          <a:prstDash val="solid"/>
        </a:ln>
        <a:effectLst/>
        <a:scene3d>
          <a:camera prst="orthographicFront"/>
          <a:lightRig rig="chilly" dir="t"/>
        </a:scene3d>
        <a:sp3d>
          <a:bevelT w="82550" h="127000"/>
          <a:bevelB w="120650"/>
        </a:sp3d>
      </dsp:spPr>
      <dsp:style>
        <a:lnRef idx="1">
          <a:scrgbClr r="0" g="0" b="0"/>
        </a:lnRef>
        <a:fillRef idx="0">
          <a:scrgbClr r="0" g="0" b="0"/>
        </a:fillRef>
        <a:effectRef idx="0">
          <a:scrgbClr r="0" g="0" b="0"/>
        </a:effectRef>
        <a:fontRef idx="minor"/>
      </dsp:style>
    </dsp:sp>
    <dsp:sp modelId="{46E4C77C-9588-415E-8E40-43B004E6A057}">
      <dsp:nvSpPr>
        <dsp:cNvPr id="0" name=""/>
        <dsp:cNvSpPr/>
      </dsp:nvSpPr>
      <dsp:spPr>
        <a:xfrm>
          <a:off x="1660908" y="2774059"/>
          <a:ext cx="3000398" cy="1404965"/>
        </a:xfrm>
        <a:prstGeom prst="roundRect">
          <a:avLst/>
        </a:prstGeom>
        <a:solidFill>
          <a:srgbClr val="C00000"/>
        </a:solidFill>
        <a:ln w="25400" cap="flat" cmpd="sng" algn="ctr">
          <a:solidFill>
            <a:schemeClr val="lt1">
              <a:hueOff val="0"/>
              <a:satOff val="0"/>
              <a:lumOff val="0"/>
              <a:alphaOff val="0"/>
            </a:schemeClr>
          </a:solidFill>
          <a:prstDash val="solid"/>
        </a:ln>
        <a:effectLst/>
        <a:scene3d>
          <a:camera prst="orthographicFront"/>
          <a:lightRig rig="chilly" dir="t"/>
        </a:scene3d>
        <a:sp3d>
          <a:bevelT w="82550" h="127000"/>
          <a:bevelB w="120650"/>
        </a:sp3d>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Craniosynostosis</a:t>
          </a:r>
          <a:endParaRPr lang="en-IN" sz="2000" kern="1200" dirty="0"/>
        </a:p>
      </dsp:txBody>
      <dsp:txXfrm>
        <a:off x="1729493" y="2842644"/>
        <a:ext cx="2863228" cy="1267795"/>
      </dsp:txXfrm>
    </dsp:sp>
    <dsp:sp modelId="{F4B6EAC4-CCBD-483B-A341-16BF866C859C}">
      <dsp:nvSpPr>
        <dsp:cNvPr id="0" name=""/>
        <dsp:cNvSpPr/>
      </dsp:nvSpPr>
      <dsp:spPr>
        <a:xfrm>
          <a:off x="1792252" y="-64231"/>
          <a:ext cx="3119485" cy="3119485"/>
        </a:xfrm>
        <a:custGeom>
          <a:avLst/>
          <a:gdLst/>
          <a:ahLst/>
          <a:cxnLst/>
          <a:rect l="0" t="0" r="0" b="0"/>
          <a:pathLst>
            <a:path>
              <a:moveTo>
                <a:pt x="661911" y="2835163"/>
              </a:moveTo>
              <a:arcTo wR="1559742" hR="1559742" stAng="7508615" swAng="1182769"/>
            </a:path>
          </a:pathLst>
        </a:custGeom>
        <a:noFill/>
        <a:ln w="9525" cap="flat" cmpd="sng" algn="ctr">
          <a:solidFill>
            <a:schemeClr val="accent1">
              <a:hueOff val="0"/>
              <a:satOff val="0"/>
              <a:lumOff val="0"/>
              <a:alphaOff val="0"/>
            </a:schemeClr>
          </a:solidFill>
          <a:prstDash val="solid"/>
        </a:ln>
        <a:effectLst/>
        <a:scene3d>
          <a:camera prst="orthographicFront"/>
          <a:lightRig rig="chilly" dir="t"/>
        </a:scene3d>
        <a:sp3d>
          <a:bevelT w="82550" h="127000"/>
          <a:bevelB w="120650"/>
        </a:sp3d>
      </dsp:spPr>
      <dsp:style>
        <a:lnRef idx="1">
          <a:scrgbClr r="0" g="0" b="0"/>
        </a:lnRef>
        <a:fillRef idx="0">
          <a:scrgbClr r="0" g="0" b="0"/>
        </a:fillRef>
        <a:effectRef idx="0">
          <a:scrgbClr r="0" g="0" b="0"/>
        </a:effectRef>
        <a:fontRef idx="minor"/>
      </dsp:style>
    </dsp:sp>
    <dsp:sp modelId="{5110E8EF-334B-4A1A-B7C3-55846BC6D55F}">
      <dsp:nvSpPr>
        <dsp:cNvPr id="0" name=""/>
        <dsp:cNvSpPr/>
      </dsp:nvSpPr>
      <dsp:spPr>
        <a:xfrm>
          <a:off x="327372" y="1444717"/>
          <a:ext cx="2547983" cy="944165"/>
        </a:xfrm>
        <a:prstGeom prst="round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chilly" dir="t"/>
        </a:scene3d>
        <a:sp3d>
          <a:bevelT w="82550" h="127000"/>
          <a:bevelB w="120650"/>
        </a:sp3d>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Slit ventricle </a:t>
          </a:r>
        </a:p>
        <a:p>
          <a:pPr lvl="0" algn="ctr" defTabSz="889000">
            <a:lnSpc>
              <a:spcPct val="90000"/>
            </a:lnSpc>
            <a:spcBef>
              <a:spcPct val="0"/>
            </a:spcBef>
            <a:spcAft>
              <a:spcPct val="35000"/>
            </a:spcAft>
          </a:pPr>
          <a:r>
            <a:rPr lang="en-US" sz="2000" kern="1200" dirty="0" smtClean="0"/>
            <a:t>syndrome</a:t>
          </a:r>
          <a:endParaRPr lang="en-IN" sz="2000" kern="1200" dirty="0"/>
        </a:p>
      </dsp:txBody>
      <dsp:txXfrm>
        <a:off x="373462" y="1490807"/>
        <a:ext cx="2455803" cy="851985"/>
      </dsp:txXfrm>
    </dsp:sp>
    <dsp:sp modelId="{68C2B596-CDD2-43CF-B523-F4F6A49639C1}">
      <dsp:nvSpPr>
        <dsp:cNvPr id="0" name=""/>
        <dsp:cNvSpPr/>
      </dsp:nvSpPr>
      <dsp:spPr>
        <a:xfrm>
          <a:off x="1880580" y="636272"/>
          <a:ext cx="3119485" cy="3119485"/>
        </a:xfrm>
        <a:custGeom>
          <a:avLst/>
          <a:gdLst/>
          <a:ahLst/>
          <a:cxnLst/>
          <a:rect l="0" t="0" r="0" b="0"/>
          <a:pathLst>
            <a:path>
              <a:moveTo>
                <a:pt x="197081" y="800827"/>
              </a:moveTo>
              <a:arcTo wR="1559742" hR="1559742" stAng="12546902" swAng="1906196"/>
            </a:path>
          </a:pathLst>
        </a:custGeom>
        <a:noFill/>
        <a:ln w="9525" cap="flat" cmpd="sng" algn="ctr">
          <a:solidFill>
            <a:schemeClr val="accent1">
              <a:hueOff val="0"/>
              <a:satOff val="0"/>
              <a:lumOff val="0"/>
              <a:alphaOff val="0"/>
            </a:schemeClr>
          </a:solidFill>
          <a:prstDash val="solid"/>
        </a:ln>
        <a:effectLst/>
        <a:scene3d>
          <a:camera prst="orthographicFront"/>
          <a:lightRig rig="chilly" dir="t"/>
        </a:scene3d>
        <a:sp3d>
          <a:bevelT w="82550" h="127000"/>
          <a:bevelB w="120650"/>
        </a:sp3d>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4.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EEA0FB5-2C11-4FD7-8DA5-36637CEE66A5}" type="datetimeFigureOut">
              <a:rPr lang="en-US"/>
              <a:pPr>
                <a:defRPr/>
              </a:pPr>
              <a:t>18/12/13</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IN"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IN"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2F73B82-7539-4EA6-93DE-B93304131DA6}" type="slidenum">
              <a:rPr lang="en-IN"/>
              <a:pPr>
                <a:defRPr/>
              </a:pPr>
              <a:t>‹#›</a:t>
            </a:fld>
            <a:endParaRPr lang="en-IN" dirty="0"/>
          </a:p>
        </p:txBody>
      </p:sp>
    </p:spTree>
    <p:extLst>
      <p:ext uri="{BB962C8B-B14F-4D97-AF65-F5344CB8AC3E}">
        <p14:creationId xmlns:p14="http://schemas.microsoft.com/office/powerpoint/2010/main" val="15902026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198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981F71A-EBF8-4750-88E4-DD10A83939AB}" type="slidenum">
              <a:rPr lang="en-IN" smtClean="0"/>
              <a:pPr fontAlgn="base">
                <a:spcBef>
                  <a:spcPct val="0"/>
                </a:spcBef>
                <a:spcAft>
                  <a:spcPct val="0"/>
                </a:spcAft>
                <a:defRPr/>
              </a:pPr>
              <a:t>1</a:t>
            </a:fld>
            <a:endParaRPr lang="en-IN"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331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8412E39-0884-4D68-B4EF-B7614BAFAA8A}" type="slidenum">
              <a:rPr lang="en-IN" smtClean="0"/>
              <a:pPr fontAlgn="base">
                <a:spcBef>
                  <a:spcPct val="0"/>
                </a:spcBef>
                <a:spcAft>
                  <a:spcPct val="0"/>
                </a:spcAft>
                <a:defRPr/>
              </a:pPr>
              <a:t>10</a:t>
            </a:fld>
            <a:endParaRPr lang="en-IN"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p:spPr>
      </p:sp>
      <p:sp>
        <p:nvSpPr>
          <p:cNvPr id="829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341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D71766E-4DCB-4EA7-AE58-48FD3403D7B6}" type="slidenum">
              <a:rPr lang="en-IN" smtClean="0"/>
              <a:pPr fontAlgn="base">
                <a:spcBef>
                  <a:spcPct val="0"/>
                </a:spcBef>
                <a:spcAft>
                  <a:spcPct val="0"/>
                </a:spcAft>
                <a:defRPr/>
              </a:pPr>
              <a:t>11</a:t>
            </a:fld>
            <a:endParaRPr lang="en-IN"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351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95F492D-0E92-4F88-971D-30AC6E565065}" type="slidenum">
              <a:rPr lang="en-IN" smtClean="0"/>
              <a:pPr fontAlgn="base">
                <a:spcBef>
                  <a:spcPct val="0"/>
                </a:spcBef>
                <a:spcAft>
                  <a:spcPct val="0"/>
                </a:spcAft>
                <a:defRPr/>
              </a:pPr>
              <a:t>12</a:t>
            </a:fld>
            <a:endParaRPr lang="en-IN"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46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84C9F44-8C69-4FBA-8041-3E05697BEA4C}" type="slidenum">
              <a:rPr lang="en-US" smtClean="0"/>
              <a:pPr fontAlgn="base">
                <a:spcBef>
                  <a:spcPct val="0"/>
                </a:spcBef>
                <a:spcAft>
                  <a:spcPct val="0"/>
                </a:spcAft>
                <a:defRPr/>
              </a:pPr>
              <a:t>13</a:t>
            </a:fld>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p:spPr>
      </p:sp>
      <p:sp>
        <p:nvSpPr>
          <p:cNvPr id="860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361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446441-E401-45F1-98B1-F8F0983C0A68}" type="slidenum">
              <a:rPr lang="en-IN" smtClean="0"/>
              <a:pPr fontAlgn="base">
                <a:spcBef>
                  <a:spcPct val="0"/>
                </a:spcBef>
                <a:spcAft>
                  <a:spcPct val="0"/>
                </a:spcAft>
                <a:defRPr/>
              </a:pPr>
              <a:t>14</a:t>
            </a:fld>
            <a:endParaRPr lang="en-IN"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372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5389B3D-D398-483C-BA9D-979A09239C15}" type="slidenum">
              <a:rPr lang="en-IN" smtClean="0"/>
              <a:pPr fontAlgn="base">
                <a:spcBef>
                  <a:spcPct val="0"/>
                </a:spcBef>
                <a:spcAft>
                  <a:spcPct val="0"/>
                </a:spcAft>
                <a:defRPr/>
              </a:pPr>
              <a:t>15</a:t>
            </a:fld>
            <a:endParaRPr lang="en-IN"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392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0D4033-7A46-4CB7-AA07-7EF993DF741F}" type="slidenum">
              <a:rPr lang="en-IN" smtClean="0"/>
              <a:pPr fontAlgn="base">
                <a:spcBef>
                  <a:spcPct val="0"/>
                </a:spcBef>
                <a:spcAft>
                  <a:spcPct val="0"/>
                </a:spcAft>
                <a:defRPr/>
              </a:pPr>
              <a:t>16</a:t>
            </a:fld>
            <a:endParaRPr lang="en-IN"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p:spPr>
      </p:sp>
      <p:sp>
        <p:nvSpPr>
          <p:cNvPr id="911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433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814221-3A88-430A-B81F-567A36B429AF}" type="slidenum">
              <a:rPr lang="en-IN" smtClean="0"/>
              <a:pPr fontAlgn="base">
                <a:spcBef>
                  <a:spcPct val="0"/>
                </a:spcBef>
                <a:spcAft>
                  <a:spcPct val="0"/>
                </a:spcAft>
                <a:defRPr/>
              </a:pPr>
              <a:t>17</a:t>
            </a:fld>
            <a:endParaRPr lang="en-IN"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p:spPr>
      </p:sp>
      <p:sp>
        <p:nvSpPr>
          <p:cNvPr id="921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45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2FCF413-E7A7-4B73-94FF-CF2AA2871F83}" type="slidenum">
              <a:rPr lang="en-IN" smtClean="0"/>
              <a:pPr fontAlgn="base">
                <a:spcBef>
                  <a:spcPct val="0"/>
                </a:spcBef>
                <a:spcAft>
                  <a:spcPct val="0"/>
                </a:spcAft>
                <a:defRPr/>
              </a:pPr>
              <a:t>18</a:t>
            </a:fld>
            <a:endParaRPr lang="en-IN"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p:spPr>
      </p:sp>
      <p:sp>
        <p:nvSpPr>
          <p:cNvPr id="931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474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ABFFD39-7A54-4807-944D-7CD8D7FD7441}" type="slidenum">
              <a:rPr lang="en-IN" smtClean="0"/>
              <a:pPr fontAlgn="base">
                <a:spcBef>
                  <a:spcPct val="0"/>
                </a:spcBef>
                <a:spcAft>
                  <a:spcPct val="0"/>
                </a:spcAft>
                <a:defRPr/>
              </a:pPr>
              <a:t>19</a:t>
            </a:fld>
            <a:endParaRPr lang="en-IN"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208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BE0B0B0-11F6-4345-8CF6-48821B4457F4}" type="slidenum">
              <a:rPr lang="en-IN" smtClean="0"/>
              <a:pPr fontAlgn="base">
                <a:spcBef>
                  <a:spcPct val="0"/>
                </a:spcBef>
                <a:spcAft>
                  <a:spcPct val="0"/>
                </a:spcAft>
                <a:defRPr/>
              </a:pPr>
              <a:t>2</a:t>
            </a:fld>
            <a:endParaRPr lang="en-IN"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48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65EAFBA-09E9-44E2-A6A1-3735805952D3}" type="slidenum">
              <a:rPr lang="en-IN" smtClean="0"/>
              <a:pPr fontAlgn="base">
                <a:spcBef>
                  <a:spcPct val="0"/>
                </a:spcBef>
                <a:spcAft>
                  <a:spcPct val="0"/>
                </a:spcAft>
                <a:defRPr/>
              </a:pPr>
              <a:t>20</a:t>
            </a:fld>
            <a:endParaRPr lang="en-IN"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49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2B7CF86-6728-4548-9E94-D2634C4BD261}" type="slidenum">
              <a:rPr lang="en-IN" smtClean="0"/>
              <a:pPr fontAlgn="base">
                <a:spcBef>
                  <a:spcPct val="0"/>
                </a:spcBef>
                <a:spcAft>
                  <a:spcPct val="0"/>
                </a:spcAft>
                <a:defRPr/>
              </a:pPr>
              <a:t>21</a:t>
            </a:fld>
            <a:endParaRPr lang="en-IN"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p:spPr>
      </p:sp>
      <p:sp>
        <p:nvSpPr>
          <p:cNvPr id="962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505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E193964-5364-4BC5-998C-2AB4C0E4CCBC}" type="slidenum">
              <a:rPr lang="en-IN" smtClean="0"/>
              <a:pPr fontAlgn="base">
                <a:spcBef>
                  <a:spcPct val="0"/>
                </a:spcBef>
                <a:spcAft>
                  <a:spcPct val="0"/>
                </a:spcAft>
                <a:defRPr/>
              </a:pPr>
              <a:t>22</a:t>
            </a:fld>
            <a:endParaRPr lang="en-IN"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p:spPr>
      </p:sp>
      <p:sp>
        <p:nvSpPr>
          <p:cNvPr id="972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515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F8CAC4B-7DDF-4A7C-A00D-3C8187D11452}" type="slidenum">
              <a:rPr lang="en-IN" smtClean="0"/>
              <a:pPr fontAlgn="base">
                <a:spcBef>
                  <a:spcPct val="0"/>
                </a:spcBef>
                <a:spcAft>
                  <a:spcPct val="0"/>
                </a:spcAft>
                <a:defRPr/>
              </a:pPr>
              <a:t>23</a:t>
            </a:fld>
            <a:endParaRPr lang="en-IN"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p:spPr>
      </p:sp>
      <p:sp>
        <p:nvSpPr>
          <p:cNvPr id="1003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55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C076C77-2625-465F-8AD0-5078352192F5}" type="slidenum">
              <a:rPr lang="en-US" smtClean="0"/>
              <a:pPr fontAlgn="base">
                <a:spcBef>
                  <a:spcPct val="0"/>
                </a:spcBef>
                <a:spcAft>
                  <a:spcPct val="0"/>
                </a:spcAft>
                <a:defRPr/>
              </a:pPr>
              <a:t>24</a:t>
            </a:fld>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59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F71FAEE-1129-47C6-B591-3FB5A926A6D0}" type="slidenum">
              <a:rPr lang="en-US" smtClean="0"/>
              <a:pPr fontAlgn="base">
                <a:spcBef>
                  <a:spcPct val="0"/>
                </a:spcBef>
                <a:spcAft>
                  <a:spcPct val="0"/>
                </a:spcAft>
                <a:defRPr/>
              </a:pPr>
              <a:t>25</a:t>
            </a:fld>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8F9DB33-FE78-4981-8811-3D3769405265}" type="slidenum">
              <a:rPr lang="en-US" smtClean="0"/>
              <a:pPr fontAlgn="base">
                <a:spcBef>
                  <a:spcPct val="0"/>
                </a:spcBef>
                <a:spcAft>
                  <a:spcPct val="0"/>
                </a:spcAft>
                <a:defRPr/>
              </a:pPr>
              <a:t>26</a:t>
            </a:fld>
            <a:endParaRPr lang="en-US" dirty="0" smtClean="0"/>
          </a:p>
        </p:txBody>
      </p:sp>
      <p:sp>
        <p:nvSpPr>
          <p:cNvPr id="1044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44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p:spPr>
      </p:sp>
      <p:sp>
        <p:nvSpPr>
          <p:cNvPr id="1054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82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D96F1E2-ACE8-42F5-81E6-33AC1B85611F}" type="slidenum">
              <a:rPr lang="en-US" smtClean="0"/>
              <a:pPr fontAlgn="base">
                <a:spcBef>
                  <a:spcPct val="0"/>
                </a:spcBef>
                <a:spcAft>
                  <a:spcPct val="0"/>
                </a:spcAft>
                <a:defRPr/>
              </a:pPr>
              <a:t>27</a:t>
            </a:fld>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p:spPr>
      </p:sp>
      <p:sp>
        <p:nvSpPr>
          <p:cNvPr id="1075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853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2EF0919-2F1E-47CC-9F25-66E5E33D9753}" type="slidenum">
              <a:rPr lang="en-IN" smtClean="0"/>
              <a:pPr fontAlgn="base">
                <a:spcBef>
                  <a:spcPct val="0"/>
                </a:spcBef>
                <a:spcAft>
                  <a:spcPct val="0"/>
                </a:spcAft>
                <a:defRPr/>
              </a:pPr>
              <a:t>28</a:t>
            </a:fld>
            <a:endParaRPr lang="en-IN"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p:spPr>
      </p:sp>
      <p:sp>
        <p:nvSpPr>
          <p:cNvPr id="1085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863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16AAF88-729B-479D-9A6A-EED5CD64E174}" type="slidenum">
              <a:rPr lang="en-IN" smtClean="0"/>
              <a:pPr fontAlgn="base">
                <a:spcBef>
                  <a:spcPct val="0"/>
                </a:spcBef>
                <a:spcAft>
                  <a:spcPct val="0"/>
                </a:spcAft>
                <a:defRPr/>
              </a:pPr>
              <a:t>29</a:t>
            </a:fld>
            <a:endParaRPr lang="en-IN"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218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5F4D5BF-68C7-4E8C-A885-2B1C2183DB41}" type="slidenum">
              <a:rPr lang="en-IN" smtClean="0"/>
              <a:pPr fontAlgn="base">
                <a:spcBef>
                  <a:spcPct val="0"/>
                </a:spcBef>
                <a:spcAft>
                  <a:spcPct val="0"/>
                </a:spcAft>
                <a:defRPr/>
              </a:pPr>
              <a:t>3</a:t>
            </a:fld>
            <a:endParaRPr lang="en-IN"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p:spPr>
      </p:sp>
      <p:sp>
        <p:nvSpPr>
          <p:cNvPr id="1105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884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32F768C-B047-4FB6-9068-54F664CE70B6}" type="slidenum">
              <a:rPr lang="en-IN" smtClean="0"/>
              <a:pPr fontAlgn="base">
                <a:spcBef>
                  <a:spcPct val="0"/>
                </a:spcBef>
                <a:spcAft>
                  <a:spcPct val="0"/>
                </a:spcAft>
                <a:defRPr/>
              </a:pPr>
              <a:t>30</a:t>
            </a:fld>
            <a:endParaRPr lang="en-IN"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935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DFB9C9-A1E1-40BF-A869-F5F00B6A545F}" type="slidenum">
              <a:rPr lang="en-IN" smtClean="0"/>
              <a:pPr fontAlgn="base">
                <a:spcBef>
                  <a:spcPct val="0"/>
                </a:spcBef>
                <a:spcAft>
                  <a:spcPct val="0"/>
                </a:spcAft>
                <a:defRPr/>
              </a:pPr>
              <a:t>31</a:t>
            </a:fld>
            <a:endParaRPr lang="en-IN"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945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CB365F8-7AF7-4591-825E-116D0D76EC94}" type="slidenum">
              <a:rPr lang="en-IN" smtClean="0"/>
              <a:pPr fontAlgn="base">
                <a:spcBef>
                  <a:spcPct val="0"/>
                </a:spcBef>
                <a:spcAft>
                  <a:spcPct val="0"/>
                </a:spcAft>
                <a:defRPr/>
              </a:pPr>
              <a:t>32</a:t>
            </a:fld>
            <a:endParaRPr lang="en-IN"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65619C4-DE3F-475B-8C35-617AA234CDD9}" type="slidenum">
              <a:rPr lang="en-US" smtClean="0"/>
              <a:pPr fontAlgn="base">
                <a:spcBef>
                  <a:spcPct val="0"/>
                </a:spcBef>
                <a:spcAft>
                  <a:spcPct val="0"/>
                </a:spcAft>
                <a:defRPr/>
              </a:pPr>
              <a:t>33</a:t>
            </a:fld>
            <a:endParaRPr lang="en-US" dirty="0" smtClean="0"/>
          </a:p>
        </p:txBody>
      </p:sp>
      <p:sp>
        <p:nvSpPr>
          <p:cNvPr id="1146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469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buFontTx/>
              <a:buChar char="•"/>
            </a:pPr>
            <a:r>
              <a:rPr lang="en-US" sz="1500" dirty="0" smtClean="0"/>
              <a:t>I would like to transition over to our siphon control device which we call SIPHONGUARD.  In effect, we should have named this flowguard, because the device is always open, unlike the other anti siphon control devices which are “on/off” devices.</a:t>
            </a:r>
          </a:p>
          <a:p>
            <a:pPr eaLnBrk="1" hangingPunct="1">
              <a:spcBef>
                <a:spcPct val="0"/>
              </a:spcBef>
              <a:buFontTx/>
              <a:buChar char="•"/>
            </a:pPr>
            <a:endParaRPr lang="en-US" sz="1500" dirty="0" smtClean="0"/>
          </a:p>
          <a:p>
            <a:pPr eaLnBrk="1" hangingPunct="1">
              <a:spcBef>
                <a:spcPct val="0"/>
              </a:spcBef>
              <a:buFontTx/>
              <a:buChar char="•"/>
            </a:pPr>
            <a:r>
              <a:rPr lang="en-US" sz="1500" dirty="0" smtClean="0"/>
              <a:t>(Review slide contents to describe the features, benefits of our SIPHONGUARD)</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p:spPr>
      </p:sp>
      <p:sp>
        <p:nvSpPr>
          <p:cNvPr id="1198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2017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569B579-878E-42BE-BB4A-B199FC0726BA}" type="slidenum">
              <a:rPr lang="en-IN" smtClean="0"/>
              <a:pPr fontAlgn="base">
                <a:spcBef>
                  <a:spcPct val="0"/>
                </a:spcBef>
                <a:spcAft>
                  <a:spcPct val="0"/>
                </a:spcAft>
                <a:defRPr/>
              </a:pPr>
              <a:t>34</a:t>
            </a:fld>
            <a:endParaRPr lang="en-IN" dirty="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ChangeArrowheads="1" noTextEdit="1"/>
          </p:cNvSpPr>
          <p:nvPr>
            <p:ph type="sldImg"/>
          </p:nvPr>
        </p:nvSpPr>
        <p:spPr bwMode="auto">
          <a:xfrm>
            <a:off x="1150938" y="692150"/>
            <a:ext cx="4556125" cy="3416300"/>
          </a:xfrm>
          <a:noFill/>
          <a:ln>
            <a:solidFill>
              <a:srgbClr val="000000"/>
            </a:solidFill>
            <a:miter lim="800000"/>
            <a:headEnd/>
            <a:tailEnd/>
          </a:ln>
        </p:spPr>
      </p:sp>
      <p:sp>
        <p:nvSpPr>
          <p:cNvPr id="12083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ChangeArrowheads="1" noTextEdit="1"/>
          </p:cNvSpPr>
          <p:nvPr>
            <p:ph type="sldImg"/>
          </p:nvPr>
        </p:nvSpPr>
        <p:spPr bwMode="auto">
          <a:xfrm>
            <a:off x="1150938" y="692150"/>
            <a:ext cx="4556125" cy="3416300"/>
          </a:xfrm>
          <a:noFill/>
          <a:ln>
            <a:solidFill>
              <a:srgbClr val="000000"/>
            </a:solidFill>
            <a:miter lim="800000"/>
            <a:headEnd/>
            <a:tailEnd/>
          </a:ln>
        </p:spPr>
      </p:sp>
      <p:sp>
        <p:nvSpPr>
          <p:cNvPr id="1218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ChangeArrowheads="1" noTextEdit="1"/>
          </p:cNvSpPr>
          <p:nvPr>
            <p:ph type="sldImg"/>
          </p:nvPr>
        </p:nvSpPr>
        <p:spPr bwMode="auto">
          <a:xfrm>
            <a:off x="1150938" y="692150"/>
            <a:ext cx="4556125" cy="3416300"/>
          </a:xfrm>
          <a:noFill/>
          <a:ln>
            <a:solidFill>
              <a:srgbClr val="000000"/>
            </a:solidFill>
            <a:miter lim="800000"/>
            <a:headEnd/>
            <a:tailEnd/>
          </a:ln>
        </p:spPr>
      </p:sp>
      <p:sp>
        <p:nvSpPr>
          <p:cNvPr id="12288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ChangeArrowheads="1" noTextEdit="1"/>
          </p:cNvSpPr>
          <p:nvPr>
            <p:ph type="sldImg"/>
          </p:nvPr>
        </p:nvSpPr>
        <p:spPr bwMode="auto">
          <a:xfrm>
            <a:off x="1150938" y="692150"/>
            <a:ext cx="4556125" cy="3416300"/>
          </a:xfrm>
          <a:noFill/>
          <a:ln>
            <a:solidFill>
              <a:srgbClr val="000000"/>
            </a:solidFill>
            <a:miter lim="800000"/>
            <a:headEnd/>
            <a:tailEnd/>
          </a:ln>
        </p:spPr>
      </p:sp>
      <p:sp>
        <p:nvSpPr>
          <p:cNvPr id="12390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bwMode="auto">
          <a:xfrm>
            <a:off x="1150938" y="692150"/>
            <a:ext cx="4556125" cy="3416300"/>
          </a:xfrm>
          <a:noFill/>
          <a:ln>
            <a:solidFill>
              <a:srgbClr val="000000"/>
            </a:solidFill>
            <a:miter lim="800000"/>
            <a:headEnd/>
            <a:tailEnd/>
          </a:ln>
        </p:spPr>
      </p:sp>
      <p:sp>
        <p:nvSpPr>
          <p:cNvPr id="12493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259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CF1B1F8-1913-4516-AC01-834713BB8823}" type="slidenum">
              <a:rPr lang="en-IN" smtClean="0"/>
              <a:pPr fontAlgn="base">
                <a:spcBef>
                  <a:spcPct val="0"/>
                </a:spcBef>
                <a:spcAft>
                  <a:spcPct val="0"/>
                </a:spcAft>
                <a:defRPr/>
              </a:pPr>
              <a:t>4</a:t>
            </a:fld>
            <a:endParaRPr lang="en-IN" dirty="0"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bwMode="auto">
          <a:noFill/>
          <a:ln>
            <a:solidFill>
              <a:srgbClr val="000000"/>
            </a:solidFill>
            <a:miter lim="800000"/>
            <a:headEnd/>
            <a:tailEnd/>
          </a:ln>
        </p:spPr>
      </p:sp>
      <p:sp>
        <p:nvSpPr>
          <p:cNvPr id="1259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2099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52D3813-7B18-4C20-B523-A66895B7DF53}" type="slidenum">
              <a:rPr lang="en-US" smtClean="0"/>
              <a:pPr fontAlgn="base">
                <a:spcBef>
                  <a:spcPct val="0"/>
                </a:spcBef>
                <a:spcAft>
                  <a:spcPct val="0"/>
                </a:spcAft>
                <a:defRPr/>
              </a:pPr>
              <a:t>40</a:t>
            </a:fld>
            <a:endParaRPr lang="en-US" dirty="0"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bwMode="auto">
          <a:noFill/>
          <a:ln>
            <a:solidFill>
              <a:srgbClr val="000000"/>
            </a:solidFill>
            <a:miter lim="800000"/>
            <a:headEnd/>
            <a:tailEnd/>
          </a:ln>
        </p:spPr>
      </p:sp>
      <p:sp>
        <p:nvSpPr>
          <p:cNvPr id="1280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2119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E1643C9-C459-4760-A447-BB4034D28156}" type="slidenum">
              <a:rPr lang="en-US" smtClean="0"/>
              <a:pPr fontAlgn="base">
                <a:spcBef>
                  <a:spcPct val="0"/>
                </a:spcBef>
                <a:spcAft>
                  <a:spcPct val="0"/>
                </a:spcAft>
                <a:defRPr/>
              </a:pPr>
              <a:t>41</a:t>
            </a:fld>
            <a:endParaRPr lang="en-US" dirty="0"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bwMode="auto">
          <a:noFill/>
          <a:ln>
            <a:solidFill>
              <a:srgbClr val="000000"/>
            </a:solidFill>
            <a:miter lim="800000"/>
            <a:headEnd/>
            <a:tailEnd/>
          </a:ln>
        </p:spPr>
      </p:sp>
      <p:sp>
        <p:nvSpPr>
          <p:cNvPr id="1290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2160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BDF8075-465D-4131-B9D2-54F323E51A47}" type="slidenum">
              <a:rPr lang="en-US" smtClean="0"/>
              <a:pPr fontAlgn="base">
                <a:spcBef>
                  <a:spcPct val="0"/>
                </a:spcBef>
                <a:spcAft>
                  <a:spcPct val="0"/>
                </a:spcAft>
                <a:defRPr/>
              </a:pPr>
              <a:t>42</a:t>
            </a:fld>
            <a:endParaRPr lang="en-US" dirty="0"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p:spPr>
      </p:sp>
      <p:sp>
        <p:nvSpPr>
          <p:cNvPr id="1300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2181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C750539-7AF6-42C0-8068-041105D0B4E5}" type="slidenum">
              <a:rPr lang="en-IN" smtClean="0"/>
              <a:pPr fontAlgn="base">
                <a:spcBef>
                  <a:spcPct val="0"/>
                </a:spcBef>
                <a:spcAft>
                  <a:spcPct val="0"/>
                </a:spcAft>
                <a:defRPr/>
              </a:pPr>
              <a:t>43</a:t>
            </a:fld>
            <a:endParaRPr lang="en-IN" dirty="0"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bwMode="auto">
          <a:noFill/>
          <a:ln>
            <a:solidFill>
              <a:srgbClr val="000000"/>
            </a:solidFill>
            <a:miter lim="800000"/>
            <a:headEnd/>
            <a:tailEnd/>
          </a:ln>
        </p:spPr>
      </p:sp>
      <p:sp>
        <p:nvSpPr>
          <p:cNvPr id="1310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2191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C38A25B-2D50-4897-B195-F5979B687B42}" type="slidenum">
              <a:rPr lang="en-US" smtClean="0"/>
              <a:pPr fontAlgn="base">
                <a:spcBef>
                  <a:spcPct val="0"/>
                </a:spcBef>
                <a:spcAft>
                  <a:spcPct val="0"/>
                </a:spcAft>
                <a:defRPr/>
              </a:pPr>
              <a:t>44</a:t>
            </a:fld>
            <a:endParaRPr lang="en-US" dirty="0"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2201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F60D71E-07C6-4EE4-810E-09FB6972235F}" type="slidenum">
              <a:rPr lang="en-US" smtClean="0"/>
              <a:pPr fontAlgn="base">
                <a:spcBef>
                  <a:spcPct val="0"/>
                </a:spcBef>
                <a:spcAft>
                  <a:spcPct val="0"/>
                </a:spcAft>
                <a:defRPr/>
              </a:pPr>
              <a:t>45</a:t>
            </a:fld>
            <a:endParaRPr lang="en-US" dirty="0"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p:spPr>
      </p:sp>
      <p:sp>
        <p:nvSpPr>
          <p:cNvPr id="133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2211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67BA0C9-97E5-4E2E-8F2F-ADA90CBBC8A8}" type="slidenum">
              <a:rPr lang="en-US" smtClean="0"/>
              <a:pPr fontAlgn="base">
                <a:spcBef>
                  <a:spcPct val="0"/>
                </a:spcBef>
                <a:spcAft>
                  <a:spcPct val="0"/>
                </a:spcAft>
                <a:defRPr/>
              </a:pPr>
              <a:t>46</a:t>
            </a:fld>
            <a:endParaRPr lang="en-US" dirty="0"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2222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03BC583-CCEB-4946-8B34-91DCDD98EA6C}" type="slidenum">
              <a:rPr lang="en-US" smtClean="0"/>
              <a:pPr fontAlgn="base">
                <a:spcBef>
                  <a:spcPct val="0"/>
                </a:spcBef>
                <a:spcAft>
                  <a:spcPct val="0"/>
                </a:spcAft>
                <a:defRPr/>
              </a:pPr>
              <a:t>47</a:t>
            </a:fld>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249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A7257C6-C63F-446F-B0C4-B9067BA13FC3}" type="slidenum">
              <a:rPr lang="en-IN" smtClean="0"/>
              <a:pPr fontAlgn="base">
                <a:spcBef>
                  <a:spcPct val="0"/>
                </a:spcBef>
                <a:spcAft>
                  <a:spcPct val="0"/>
                </a:spcAft>
                <a:defRPr/>
              </a:pPr>
              <a:t>5</a:t>
            </a:fld>
            <a:endParaRPr lang="en-IN"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280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D9C5142-9160-4EA3-9637-386FB8419CCD}" type="slidenum">
              <a:rPr lang="en-IN" smtClean="0"/>
              <a:pPr fontAlgn="base">
                <a:spcBef>
                  <a:spcPct val="0"/>
                </a:spcBef>
                <a:spcAft>
                  <a:spcPct val="0"/>
                </a:spcAft>
                <a:defRPr/>
              </a:pPr>
              <a:t>6</a:t>
            </a:fld>
            <a:endParaRPr lang="en-IN"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300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4EDA070-316E-4994-8148-1F1F949F7DDF}" type="slidenum">
              <a:rPr lang="en-IN" smtClean="0"/>
              <a:pPr fontAlgn="base">
                <a:spcBef>
                  <a:spcPct val="0"/>
                </a:spcBef>
                <a:spcAft>
                  <a:spcPct val="0"/>
                </a:spcAft>
                <a:defRPr/>
              </a:pPr>
              <a:t>7</a:t>
            </a:fld>
            <a:endParaRPr lang="en-IN"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dirty="0" smtClean="0"/>
          </a:p>
        </p:txBody>
      </p:sp>
      <p:sp>
        <p:nvSpPr>
          <p:cNvPr id="1310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273F759-E700-48EC-9DC0-0659913C5E53}" type="slidenum">
              <a:rPr lang="en-IN" smtClean="0"/>
              <a:pPr fontAlgn="base">
                <a:spcBef>
                  <a:spcPct val="0"/>
                </a:spcBef>
                <a:spcAft>
                  <a:spcPct val="0"/>
                </a:spcAft>
                <a:defRPr/>
              </a:pPr>
              <a:t>8</a:t>
            </a:fld>
            <a:endParaRPr lang="en-IN"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TextEdit="1"/>
          </p:cNvSpPr>
          <p:nvPr>
            <p:ph type="sldImg"/>
          </p:nvPr>
        </p:nvSpPr>
        <p:spPr bwMode="auto">
          <a:noFill/>
          <a:ln>
            <a:solidFill>
              <a:srgbClr val="000000"/>
            </a:solidFill>
            <a:miter lim="800000"/>
            <a:headEnd/>
            <a:tailEnd/>
          </a:ln>
        </p:spPr>
      </p:sp>
      <p:sp>
        <p:nvSpPr>
          <p:cNvPr id="8089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7CC57F61-6CB0-41B5-885C-F4566737E356}" type="datetimeFigureOut">
              <a:rPr lang="en-US"/>
              <a:pPr>
                <a:defRPr/>
              </a:pPr>
              <a:t>18/12/13</a:t>
            </a:fld>
            <a:endParaRPr lang="en-IN" dirty="0"/>
          </a:p>
        </p:txBody>
      </p:sp>
      <p:sp>
        <p:nvSpPr>
          <p:cNvPr id="5" name="Footer Placeholder 18"/>
          <p:cNvSpPr>
            <a:spLocks noGrp="1"/>
          </p:cNvSpPr>
          <p:nvPr>
            <p:ph type="ftr" sz="quarter" idx="11"/>
          </p:nvPr>
        </p:nvSpPr>
        <p:spPr/>
        <p:txBody>
          <a:bodyPr/>
          <a:lstStyle>
            <a:lvl1pPr>
              <a:defRPr/>
            </a:lvl1pPr>
          </a:lstStyle>
          <a:p>
            <a:pPr>
              <a:defRPr/>
            </a:pPr>
            <a:endParaRPr lang="en-IN" dirty="0"/>
          </a:p>
        </p:txBody>
      </p:sp>
      <p:sp>
        <p:nvSpPr>
          <p:cNvPr id="6" name="Slide Number Placeholder 26"/>
          <p:cNvSpPr>
            <a:spLocks noGrp="1"/>
          </p:cNvSpPr>
          <p:nvPr>
            <p:ph type="sldNum" sz="quarter" idx="12"/>
          </p:nvPr>
        </p:nvSpPr>
        <p:spPr/>
        <p:txBody>
          <a:bodyPr/>
          <a:lstStyle>
            <a:lvl1pPr>
              <a:defRPr/>
            </a:lvl1pPr>
          </a:lstStyle>
          <a:p>
            <a:pPr>
              <a:defRPr/>
            </a:pPr>
            <a:fld id="{71C354F5-B5EB-4281-BA55-B65DAFA97F12}" type="slidenum">
              <a:rPr lang="en-IN"/>
              <a:pPr>
                <a:defRPr/>
              </a:pPr>
              <a:t>‹#›</a:t>
            </a:fld>
            <a:endParaRPr lang="en-IN" dirty="0"/>
          </a:p>
        </p:txBody>
      </p:sp>
    </p:spTree>
  </p:cSld>
  <p:clrMapOvr>
    <a:overrideClrMapping bg1="dk1" tx1="lt1" bg2="dk2" tx2="lt2" accent1="accent1" accent2="accent2" accent3="accent3" accent4="accent4" accent5="accent5" accent6="accent6" hlink="hlink" folHlink="folHlink"/>
  </p:clrMapOvr>
  <p:transition xmlns:p14="http://schemas.microsoft.com/office/powerpoint/2010/mai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A039AA9-0FC9-4233-97B7-951CA527BAD5}" type="datetimeFigureOut">
              <a:rPr lang="en-US"/>
              <a:pPr>
                <a:defRPr/>
              </a:pPr>
              <a:t>18/12/13</a:t>
            </a:fld>
            <a:endParaRPr lang="en-IN" dirty="0"/>
          </a:p>
        </p:txBody>
      </p:sp>
      <p:sp>
        <p:nvSpPr>
          <p:cNvPr id="5" name="Footer Placeholder 21"/>
          <p:cNvSpPr>
            <a:spLocks noGrp="1"/>
          </p:cNvSpPr>
          <p:nvPr>
            <p:ph type="ftr" sz="quarter" idx="11"/>
          </p:nvPr>
        </p:nvSpPr>
        <p:spPr/>
        <p:txBody>
          <a:bodyPr/>
          <a:lstStyle>
            <a:lvl1pPr>
              <a:defRPr/>
            </a:lvl1pPr>
          </a:lstStyle>
          <a:p>
            <a:pPr>
              <a:defRPr/>
            </a:pPr>
            <a:endParaRPr lang="en-IN" dirty="0"/>
          </a:p>
        </p:txBody>
      </p:sp>
      <p:sp>
        <p:nvSpPr>
          <p:cNvPr id="6" name="Slide Number Placeholder 17"/>
          <p:cNvSpPr>
            <a:spLocks noGrp="1"/>
          </p:cNvSpPr>
          <p:nvPr>
            <p:ph type="sldNum" sz="quarter" idx="12"/>
          </p:nvPr>
        </p:nvSpPr>
        <p:spPr/>
        <p:txBody>
          <a:bodyPr/>
          <a:lstStyle>
            <a:lvl1pPr>
              <a:defRPr/>
            </a:lvl1pPr>
          </a:lstStyle>
          <a:p>
            <a:pPr>
              <a:defRPr/>
            </a:pPr>
            <a:fld id="{3BDB645F-8573-43C5-B237-1129E285D8C9}" type="slidenum">
              <a:rPr lang="en-IN"/>
              <a:pPr>
                <a:defRPr/>
              </a:pPr>
              <a:t>‹#›</a:t>
            </a:fld>
            <a:endParaRPr lang="en-IN" dirty="0"/>
          </a:p>
        </p:txBody>
      </p:sp>
    </p:spTree>
  </p:cSld>
  <p:clrMapOvr>
    <a:masterClrMapping/>
  </p:clrMapOvr>
  <p:transition xmlns:p14="http://schemas.microsoft.com/office/powerpoint/2010/mai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C3270A24-6BBF-4A7B-A8AE-C2A906DEBFD6}" type="datetimeFigureOut">
              <a:rPr lang="en-US"/>
              <a:pPr>
                <a:defRPr/>
              </a:pPr>
              <a:t>18/12/13</a:t>
            </a:fld>
            <a:endParaRPr lang="en-IN" dirty="0"/>
          </a:p>
        </p:txBody>
      </p:sp>
      <p:sp>
        <p:nvSpPr>
          <p:cNvPr id="5" name="Footer Placeholder 21"/>
          <p:cNvSpPr>
            <a:spLocks noGrp="1"/>
          </p:cNvSpPr>
          <p:nvPr>
            <p:ph type="ftr" sz="quarter" idx="11"/>
          </p:nvPr>
        </p:nvSpPr>
        <p:spPr/>
        <p:txBody>
          <a:bodyPr/>
          <a:lstStyle>
            <a:lvl1pPr>
              <a:defRPr/>
            </a:lvl1pPr>
          </a:lstStyle>
          <a:p>
            <a:pPr>
              <a:defRPr/>
            </a:pPr>
            <a:endParaRPr lang="en-IN" dirty="0"/>
          </a:p>
        </p:txBody>
      </p:sp>
      <p:sp>
        <p:nvSpPr>
          <p:cNvPr id="6" name="Slide Number Placeholder 17"/>
          <p:cNvSpPr>
            <a:spLocks noGrp="1"/>
          </p:cNvSpPr>
          <p:nvPr>
            <p:ph type="sldNum" sz="quarter" idx="12"/>
          </p:nvPr>
        </p:nvSpPr>
        <p:spPr/>
        <p:txBody>
          <a:bodyPr/>
          <a:lstStyle>
            <a:lvl1pPr>
              <a:defRPr/>
            </a:lvl1pPr>
          </a:lstStyle>
          <a:p>
            <a:pPr>
              <a:defRPr/>
            </a:pPr>
            <a:fld id="{7AE76700-48C6-4E73-B4E7-AEF9C36E0F0E}" type="slidenum">
              <a:rPr lang="en-IN"/>
              <a:pPr>
                <a:defRPr/>
              </a:pPr>
              <a:t>‹#›</a:t>
            </a:fld>
            <a:endParaRPr lang="en-IN" dirty="0"/>
          </a:p>
        </p:txBody>
      </p:sp>
    </p:spTree>
  </p:cSld>
  <p:clrMapOvr>
    <a:masterClrMapping/>
  </p:clrMapOvr>
  <p:transition xmlns:p14="http://schemas.microsoft.com/office/powerpoint/2010/main" spd="med">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IN"/>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lipArt Placeholder 3"/>
          <p:cNvSpPr>
            <a:spLocks noGrp="1"/>
          </p:cNvSpPr>
          <p:nvPr>
            <p:ph type="clipArt" sz="half" idx="2"/>
          </p:nvPr>
        </p:nvSpPr>
        <p:spPr>
          <a:xfrm>
            <a:off x="5145088" y="2017713"/>
            <a:ext cx="3810000" cy="4114800"/>
          </a:xfrm>
        </p:spPr>
        <p:txBody>
          <a:bodyPr>
            <a:normAutofit/>
          </a:bodyPr>
          <a:lstStyle/>
          <a:p>
            <a:pPr lvl="0"/>
            <a:endParaRPr lang="en-IN" noProof="0" dirty="0"/>
          </a:p>
        </p:txBody>
      </p:sp>
      <p:sp>
        <p:nvSpPr>
          <p:cNvPr id="5" name="Footer Placeholder 4"/>
          <p:cNvSpPr>
            <a:spLocks noGrp="1"/>
          </p:cNvSpPr>
          <p:nvPr>
            <p:ph type="ftr" sz="quarter" idx="10"/>
          </p:nvPr>
        </p:nvSpPr>
        <p:spPr>
          <a:xfrm>
            <a:off x="3352800" y="6324600"/>
            <a:ext cx="2895600" cy="457200"/>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6781800" y="6324600"/>
            <a:ext cx="1905000" cy="457200"/>
          </a:xfrm>
        </p:spPr>
        <p:txBody>
          <a:bodyPr/>
          <a:lstStyle>
            <a:lvl1pPr>
              <a:defRPr/>
            </a:lvl1pPr>
          </a:lstStyle>
          <a:p>
            <a:pPr>
              <a:defRPr/>
            </a:pPr>
            <a:fld id="{6449DCFB-0C7E-452C-81CD-33F226629FED}" type="slidenum">
              <a:rPr lang="en-US"/>
              <a:pPr>
                <a:defRPr/>
              </a:pPr>
              <a:t>‹#›</a:t>
            </a:fld>
            <a:endParaRPr lang="en-US" dirty="0"/>
          </a:p>
        </p:txBody>
      </p:sp>
    </p:spTree>
  </p:cSld>
  <p:clrMapOvr>
    <a:masterClrMapping/>
  </p:clrMapOvr>
  <p:transition xmlns:p14="http://schemas.microsoft.com/office/powerpoint/2010/main" spd="med">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76200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914400" y="1752600"/>
            <a:ext cx="3810000" cy="4114800"/>
          </a:xfrm>
        </p:spPr>
        <p:txBody>
          <a:bodyPr>
            <a:normAutofit/>
          </a:bodyPr>
          <a:lstStyle/>
          <a:p>
            <a:pPr lvl="0"/>
            <a:r>
              <a:rPr lang="en-US" noProof="0" dirty="0" smtClean="0"/>
              <a:t>Click icon to add clip art</a:t>
            </a:r>
          </a:p>
        </p:txBody>
      </p:sp>
      <p:sp>
        <p:nvSpPr>
          <p:cNvPr id="4" name="Text Placeholder 3"/>
          <p:cNvSpPr>
            <a:spLocks noGrp="1"/>
          </p:cNvSpPr>
          <p:nvPr>
            <p:ph type="body" sz="half" idx="2"/>
          </p:nvPr>
        </p:nvSpPr>
        <p:spPr>
          <a:xfrm>
            <a:off x="4876800" y="17526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spd="med">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IN"/>
          </a:p>
        </p:txBody>
      </p:sp>
      <p:sp>
        <p:nvSpPr>
          <p:cNvPr id="3" name="Text Placeholder 2"/>
          <p:cNvSpPr>
            <a:spLocks noGrp="1"/>
          </p:cNvSpPr>
          <p:nvPr>
            <p:ph type="body" sz="half" idx="1"/>
          </p:nvPr>
        </p:nvSpPr>
        <p:spPr>
          <a:xfrm>
            <a:off x="1182688" y="2017713"/>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1182688" y="4151313"/>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Footer Placeholder 4"/>
          <p:cNvSpPr>
            <a:spLocks noGrp="1"/>
          </p:cNvSpPr>
          <p:nvPr>
            <p:ph type="ftr" sz="quarter" idx="10"/>
          </p:nvPr>
        </p:nvSpPr>
        <p:spPr>
          <a:xfrm>
            <a:off x="3352800" y="6324600"/>
            <a:ext cx="2895600" cy="457200"/>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6781800" y="6324600"/>
            <a:ext cx="1905000" cy="457200"/>
          </a:xfrm>
        </p:spPr>
        <p:txBody>
          <a:bodyPr/>
          <a:lstStyle>
            <a:lvl1pPr>
              <a:defRPr/>
            </a:lvl1pPr>
          </a:lstStyle>
          <a:p>
            <a:pPr>
              <a:defRPr/>
            </a:pPr>
            <a:fld id="{BE2E8846-7D05-430D-9DCE-CEEB263BE25A}" type="slidenum">
              <a:rPr lang="en-US"/>
              <a:pPr>
                <a:defRPr/>
              </a:pPr>
              <a:t>‹#›</a:t>
            </a:fld>
            <a:endParaRPr lang="en-US" dirty="0"/>
          </a:p>
        </p:txBody>
      </p:sp>
    </p:spTree>
  </p:cSld>
  <p:clrMapOvr>
    <a:masterClrMapping/>
  </p:clrMapOvr>
  <p:transition xmlns:p14="http://schemas.microsoft.com/office/powerpoint/2010/mai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46D7083-377D-4053-846C-025512552297}" type="datetimeFigureOut">
              <a:rPr lang="en-US"/>
              <a:pPr>
                <a:defRPr/>
              </a:pPr>
              <a:t>18/12/13</a:t>
            </a:fld>
            <a:endParaRPr lang="en-IN" dirty="0"/>
          </a:p>
        </p:txBody>
      </p:sp>
      <p:sp>
        <p:nvSpPr>
          <p:cNvPr id="5" name="Footer Placeholder 21"/>
          <p:cNvSpPr>
            <a:spLocks noGrp="1"/>
          </p:cNvSpPr>
          <p:nvPr>
            <p:ph type="ftr" sz="quarter" idx="11"/>
          </p:nvPr>
        </p:nvSpPr>
        <p:spPr/>
        <p:txBody>
          <a:bodyPr/>
          <a:lstStyle>
            <a:lvl1pPr>
              <a:defRPr/>
            </a:lvl1pPr>
          </a:lstStyle>
          <a:p>
            <a:pPr>
              <a:defRPr/>
            </a:pPr>
            <a:endParaRPr lang="en-IN" dirty="0"/>
          </a:p>
        </p:txBody>
      </p:sp>
      <p:sp>
        <p:nvSpPr>
          <p:cNvPr id="6" name="Slide Number Placeholder 17"/>
          <p:cNvSpPr>
            <a:spLocks noGrp="1"/>
          </p:cNvSpPr>
          <p:nvPr>
            <p:ph type="sldNum" sz="quarter" idx="12"/>
          </p:nvPr>
        </p:nvSpPr>
        <p:spPr/>
        <p:txBody>
          <a:bodyPr/>
          <a:lstStyle>
            <a:lvl1pPr>
              <a:defRPr/>
            </a:lvl1pPr>
          </a:lstStyle>
          <a:p>
            <a:pPr>
              <a:defRPr/>
            </a:pPr>
            <a:fld id="{38711A63-E0D4-4C2A-ABC2-F3A647DA52C2}" type="slidenum">
              <a:rPr lang="en-IN"/>
              <a:pPr>
                <a:defRPr/>
              </a:pPr>
              <a:t>‹#›</a:t>
            </a:fld>
            <a:endParaRPr lang="en-IN" dirty="0"/>
          </a:p>
        </p:txBody>
      </p:sp>
    </p:spTree>
  </p:cSld>
  <p:clrMapOvr>
    <a:masterClrMapping/>
  </p:clrMapOvr>
  <p:transition xmlns:p14="http://schemas.microsoft.com/office/powerpoint/2010/mai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78B30D4-5FE4-4A9F-8490-DDCAECF2B931}" type="datetimeFigureOut">
              <a:rPr lang="en-US"/>
              <a:pPr>
                <a:defRPr/>
              </a:pPr>
              <a:t>18/12/13</a:t>
            </a:fld>
            <a:endParaRPr lang="en-IN" dirty="0"/>
          </a:p>
        </p:txBody>
      </p:sp>
      <p:sp>
        <p:nvSpPr>
          <p:cNvPr id="5" name="Footer Placeholder 4"/>
          <p:cNvSpPr>
            <a:spLocks noGrp="1"/>
          </p:cNvSpPr>
          <p:nvPr>
            <p:ph type="ftr" sz="quarter" idx="11"/>
          </p:nvPr>
        </p:nvSpPr>
        <p:spPr/>
        <p:txBody>
          <a:bodyPr/>
          <a:lstStyle>
            <a:lvl1pPr>
              <a:defRPr/>
            </a:lvl1pPr>
          </a:lstStyle>
          <a:p>
            <a:pPr>
              <a:defRPr/>
            </a:pPr>
            <a:endParaRPr lang="en-IN" dirty="0"/>
          </a:p>
        </p:txBody>
      </p:sp>
      <p:sp>
        <p:nvSpPr>
          <p:cNvPr id="6" name="Slide Number Placeholder 5"/>
          <p:cNvSpPr>
            <a:spLocks noGrp="1"/>
          </p:cNvSpPr>
          <p:nvPr>
            <p:ph type="sldNum" sz="quarter" idx="12"/>
          </p:nvPr>
        </p:nvSpPr>
        <p:spPr/>
        <p:txBody>
          <a:bodyPr/>
          <a:lstStyle>
            <a:lvl1pPr>
              <a:defRPr/>
            </a:lvl1pPr>
          </a:lstStyle>
          <a:p>
            <a:pPr>
              <a:defRPr/>
            </a:pPr>
            <a:fld id="{89244C00-4513-4D2A-9B31-166F9D25B408}" type="slidenum">
              <a:rPr lang="en-IN"/>
              <a:pPr>
                <a:defRPr/>
              </a:pPr>
              <a:t>‹#›</a:t>
            </a:fld>
            <a:endParaRPr lang="en-IN" dirty="0"/>
          </a:p>
        </p:txBody>
      </p:sp>
    </p:spTree>
  </p:cSld>
  <p:clrMapOvr>
    <a:overrideClrMapping bg1="dk1" tx1="lt1" bg2="dk2" tx2="lt2" accent1="accent1" accent2="accent2" accent3="accent3" accent4="accent4" accent5="accent5" accent6="accent6" hlink="hlink" folHlink="folHlink"/>
  </p:clrMapOvr>
  <p:transition xmlns:p14="http://schemas.microsoft.com/office/powerpoint/2010/mai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D1EE50F-F1B5-434B-ADCF-6F2C70B3B9ED}" type="datetimeFigureOut">
              <a:rPr lang="en-US"/>
              <a:pPr>
                <a:defRPr/>
              </a:pPr>
              <a:t>18/12/13</a:t>
            </a:fld>
            <a:endParaRPr lang="en-IN" dirty="0"/>
          </a:p>
        </p:txBody>
      </p:sp>
      <p:sp>
        <p:nvSpPr>
          <p:cNvPr id="6" name="Footer Placeholder 21"/>
          <p:cNvSpPr>
            <a:spLocks noGrp="1"/>
          </p:cNvSpPr>
          <p:nvPr>
            <p:ph type="ftr" sz="quarter" idx="11"/>
          </p:nvPr>
        </p:nvSpPr>
        <p:spPr/>
        <p:txBody>
          <a:bodyPr/>
          <a:lstStyle>
            <a:lvl1pPr>
              <a:defRPr/>
            </a:lvl1pPr>
          </a:lstStyle>
          <a:p>
            <a:pPr>
              <a:defRPr/>
            </a:pPr>
            <a:endParaRPr lang="en-IN" dirty="0"/>
          </a:p>
        </p:txBody>
      </p:sp>
      <p:sp>
        <p:nvSpPr>
          <p:cNvPr id="7" name="Slide Number Placeholder 17"/>
          <p:cNvSpPr>
            <a:spLocks noGrp="1"/>
          </p:cNvSpPr>
          <p:nvPr>
            <p:ph type="sldNum" sz="quarter" idx="12"/>
          </p:nvPr>
        </p:nvSpPr>
        <p:spPr/>
        <p:txBody>
          <a:bodyPr/>
          <a:lstStyle>
            <a:lvl1pPr>
              <a:defRPr/>
            </a:lvl1pPr>
          </a:lstStyle>
          <a:p>
            <a:pPr>
              <a:defRPr/>
            </a:pPr>
            <a:fld id="{7890E53D-CFEF-417C-8CDA-184B3FE55A7A}" type="slidenum">
              <a:rPr lang="en-IN"/>
              <a:pPr>
                <a:defRPr/>
              </a:pPr>
              <a:t>‹#›</a:t>
            </a:fld>
            <a:endParaRPr lang="en-IN" dirty="0"/>
          </a:p>
        </p:txBody>
      </p:sp>
    </p:spTree>
  </p:cSld>
  <p:clrMapOvr>
    <a:masterClrMapping/>
  </p:clrMapOvr>
  <p:transition xmlns:p14="http://schemas.microsoft.com/office/powerpoint/2010/mai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5ABCAFC2-7C3F-4E0D-8C3D-FF17E6EC63D1}" type="datetimeFigureOut">
              <a:rPr lang="en-US"/>
              <a:pPr>
                <a:defRPr/>
              </a:pPr>
              <a:t>18/12/13</a:t>
            </a:fld>
            <a:endParaRPr lang="en-IN" dirty="0"/>
          </a:p>
        </p:txBody>
      </p:sp>
      <p:sp>
        <p:nvSpPr>
          <p:cNvPr id="8" name="Footer Placeholder 21"/>
          <p:cNvSpPr>
            <a:spLocks noGrp="1"/>
          </p:cNvSpPr>
          <p:nvPr>
            <p:ph type="ftr" sz="quarter" idx="11"/>
          </p:nvPr>
        </p:nvSpPr>
        <p:spPr/>
        <p:txBody>
          <a:bodyPr/>
          <a:lstStyle>
            <a:lvl1pPr>
              <a:defRPr/>
            </a:lvl1pPr>
          </a:lstStyle>
          <a:p>
            <a:pPr>
              <a:defRPr/>
            </a:pPr>
            <a:endParaRPr lang="en-IN" dirty="0"/>
          </a:p>
        </p:txBody>
      </p:sp>
      <p:sp>
        <p:nvSpPr>
          <p:cNvPr id="9" name="Slide Number Placeholder 17"/>
          <p:cNvSpPr>
            <a:spLocks noGrp="1"/>
          </p:cNvSpPr>
          <p:nvPr>
            <p:ph type="sldNum" sz="quarter" idx="12"/>
          </p:nvPr>
        </p:nvSpPr>
        <p:spPr/>
        <p:txBody>
          <a:bodyPr/>
          <a:lstStyle>
            <a:lvl1pPr>
              <a:defRPr/>
            </a:lvl1pPr>
          </a:lstStyle>
          <a:p>
            <a:pPr>
              <a:defRPr/>
            </a:pPr>
            <a:fld id="{D1C72667-617A-4F0C-B114-BA9F605926F7}" type="slidenum">
              <a:rPr lang="en-IN"/>
              <a:pPr>
                <a:defRPr/>
              </a:pPr>
              <a:t>‹#›</a:t>
            </a:fld>
            <a:endParaRPr lang="en-IN" dirty="0"/>
          </a:p>
        </p:txBody>
      </p:sp>
    </p:spTree>
  </p:cSld>
  <p:clrMapOvr>
    <a:masterClrMapping/>
  </p:clrMapOvr>
  <p:transition xmlns:p14="http://schemas.microsoft.com/office/powerpoint/2010/mai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C359E8C9-5103-47AA-ACD2-548CE60486D4}" type="datetimeFigureOut">
              <a:rPr lang="en-US"/>
              <a:pPr>
                <a:defRPr/>
              </a:pPr>
              <a:t>18/12/13</a:t>
            </a:fld>
            <a:endParaRPr lang="en-IN" dirty="0"/>
          </a:p>
        </p:txBody>
      </p:sp>
      <p:sp>
        <p:nvSpPr>
          <p:cNvPr id="4" name="Footer Placeholder 21"/>
          <p:cNvSpPr>
            <a:spLocks noGrp="1"/>
          </p:cNvSpPr>
          <p:nvPr>
            <p:ph type="ftr" sz="quarter" idx="11"/>
          </p:nvPr>
        </p:nvSpPr>
        <p:spPr/>
        <p:txBody>
          <a:bodyPr/>
          <a:lstStyle>
            <a:lvl1pPr>
              <a:defRPr/>
            </a:lvl1pPr>
          </a:lstStyle>
          <a:p>
            <a:pPr>
              <a:defRPr/>
            </a:pPr>
            <a:endParaRPr lang="en-IN" dirty="0"/>
          </a:p>
        </p:txBody>
      </p:sp>
      <p:sp>
        <p:nvSpPr>
          <p:cNvPr id="5" name="Slide Number Placeholder 17"/>
          <p:cNvSpPr>
            <a:spLocks noGrp="1"/>
          </p:cNvSpPr>
          <p:nvPr>
            <p:ph type="sldNum" sz="quarter" idx="12"/>
          </p:nvPr>
        </p:nvSpPr>
        <p:spPr/>
        <p:txBody>
          <a:bodyPr/>
          <a:lstStyle>
            <a:lvl1pPr>
              <a:defRPr/>
            </a:lvl1pPr>
          </a:lstStyle>
          <a:p>
            <a:pPr>
              <a:defRPr/>
            </a:pPr>
            <a:fld id="{912734A6-93AB-42A3-8D01-8045A336B3A3}" type="slidenum">
              <a:rPr lang="en-IN"/>
              <a:pPr>
                <a:defRPr/>
              </a:pPr>
              <a:t>‹#›</a:t>
            </a:fld>
            <a:endParaRPr lang="en-IN" dirty="0"/>
          </a:p>
        </p:txBody>
      </p:sp>
    </p:spTree>
  </p:cSld>
  <p:clrMapOvr>
    <a:masterClrMapping/>
  </p:clrMapOvr>
  <p:transition xmlns:p14="http://schemas.microsoft.com/office/powerpoint/2010/mai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7D8C8162-6663-4522-8A9B-44B0A7B8A1A9}" type="datetimeFigureOut">
              <a:rPr lang="en-US"/>
              <a:pPr>
                <a:defRPr/>
              </a:pPr>
              <a:t>18/12/13</a:t>
            </a:fld>
            <a:endParaRPr lang="en-IN" dirty="0"/>
          </a:p>
        </p:txBody>
      </p:sp>
      <p:sp>
        <p:nvSpPr>
          <p:cNvPr id="3" name="Footer Placeholder 21"/>
          <p:cNvSpPr>
            <a:spLocks noGrp="1"/>
          </p:cNvSpPr>
          <p:nvPr>
            <p:ph type="ftr" sz="quarter" idx="11"/>
          </p:nvPr>
        </p:nvSpPr>
        <p:spPr/>
        <p:txBody>
          <a:bodyPr/>
          <a:lstStyle>
            <a:lvl1pPr>
              <a:defRPr/>
            </a:lvl1pPr>
          </a:lstStyle>
          <a:p>
            <a:pPr>
              <a:defRPr/>
            </a:pPr>
            <a:endParaRPr lang="en-IN" dirty="0"/>
          </a:p>
        </p:txBody>
      </p:sp>
      <p:sp>
        <p:nvSpPr>
          <p:cNvPr id="4" name="Slide Number Placeholder 17"/>
          <p:cNvSpPr>
            <a:spLocks noGrp="1"/>
          </p:cNvSpPr>
          <p:nvPr>
            <p:ph type="sldNum" sz="quarter" idx="12"/>
          </p:nvPr>
        </p:nvSpPr>
        <p:spPr/>
        <p:txBody>
          <a:bodyPr/>
          <a:lstStyle>
            <a:lvl1pPr>
              <a:defRPr/>
            </a:lvl1pPr>
          </a:lstStyle>
          <a:p>
            <a:pPr>
              <a:defRPr/>
            </a:pPr>
            <a:fld id="{8F9ED7C3-5E5C-4497-8E17-B68675D6193D}" type="slidenum">
              <a:rPr lang="en-IN"/>
              <a:pPr>
                <a:defRPr/>
              </a:pPr>
              <a:t>‹#›</a:t>
            </a:fld>
            <a:endParaRPr lang="en-IN" dirty="0"/>
          </a:p>
        </p:txBody>
      </p:sp>
    </p:spTree>
  </p:cSld>
  <p:clrMapOvr>
    <a:masterClrMapping/>
  </p:clrMapOvr>
  <p:transition xmlns:p14="http://schemas.microsoft.com/office/powerpoint/2010/mai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C7B16B29-1D15-4905-A922-1095841C304F}" type="datetimeFigureOut">
              <a:rPr lang="en-US"/>
              <a:pPr>
                <a:defRPr/>
              </a:pPr>
              <a:t>18/12/13</a:t>
            </a:fld>
            <a:endParaRPr lang="en-IN" dirty="0"/>
          </a:p>
        </p:txBody>
      </p:sp>
      <p:sp>
        <p:nvSpPr>
          <p:cNvPr id="6" name="Footer Placeholder 21"/>
          <p:cNvSpPr>
            <a:spLocks noGrp="1"/>
          </p:cNvSpPr>
          <p:nvPr>
            <p:ph type="ftr" sz="quarter" idx="11"/>
          </p:nvPr>
        </p:nvSpPr>
        <p:spPr/>
        <p:txBody>
          <a:bodyPr/>
          <a:lstStyle>
            <a:lvl1pPr>
              <a:defRPr/>
            </a:lvl1pPr>
          </a:lstStyle>
          <a:p>
            <a:pPr>
              <a:defRPr/>
            </a:pPr>
            <a:endParaRPr lang="en-IN" dirty="0"/>
          </a:p>
        </p:txBody>
      </p:sp>
      <p:sp>
        <p:nvSpPr>
          <p:cNvPr id="7" name="Slide Number Placeholder 17"/>
          <p:cNvSpPr>
            <a:spLocks noGrp="1"/>
          </p:cNvSpPr>
          <p:nvPr>
            <p:ph type="sldNum" sz="quarter" idx="12"/>
          </p:nvPr>
        </p:nvSpPr>
        <p:spPr/>
        <p:txBody>
          <a:bodyPr/>
          <a:lstStyle>
            <a:lvl1pPr>
              <a:defRPr/>
            </a:lvl1pPr>
          </a:lstStyle>
          <a:p>
            <a:pPr>
              <a:defRPr/>
            </a:pPr>
            <a:fld id="{C50914D1-90D8-4C1D-85A5-54CF13950E5C}" type="slidenum">
              <a:rPr lang="en-IN"/>
              <a:pPr>
                <a:defRPr/>
              </a:pPr>
              <a:t>‹#›</a:t>
            </a:fld>
            <a:endParaRPr lang="en-IN" dirty="0"/>
          </a:p>
        </p:txBody>
      </p:sp>
    </p:spTree>
  </p:cSld>
  <p:clrMapOvr>
    <a:masterClrMapping/>
  </p:clrMapOvr>
  <p:transition xmlns:p14="http://schemas.microsoft.com/office/powerpoint/2010/mai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3D3AD716-4B01-45B0-888D-D8F0C5E51DE7}" type="datetimeFigureOut">
              <a:rPr lang="en-US"/>
              <a:pPr>
                <a:defRPr/>
              </a:pPr>
              <a:t>18/12/13</a:t>
            </a:fld>
            <a:endParaRPr lang="en-IN" dirty="0"/>
          </a:p>
        </p:txBody>
      </p:sp>
      <p:sp>
        <p:nvSpPr>
          <p:cNvPr id="10" name="Footer Placeholder 5"/>
          <p:cNvSpPr>
            <a:spLocks noGrp="1"/>
          </p:cNvSpPr>
          <p:nvPr>
            <p:ph type="ftr" sz="quarter" idx="11"/>
          </p:nvPr>
        </p:nvSpPr>
        <p:spPr/>
        <p:txBody>
          <a:bodyPr/>
          <a:lstStyle>
            <a:lvl1pPr>
              <a:defRPr/>
            </a:lvl1pPr>
          </a:lstStyle>
          <a:p>
            <a:pPr>
              <a:defRPr/>
            </a:pPr>
            <a:endParaRPr lang="en-IN" dirty="0"/>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6E969A57-A136-456A-A7D9-75BFA28E7BA6}" type="slidenum">
              <a:rPr lang="en-IN"/>
              <a:pPr>
                <a:defRPr/>
              </a:pPr>
              <a:t>‹#›</a:t>
            </a:fld>
            <a:endParaRPr lang="en-IN" dirty="0"/>
          </a:p>
        </p:txBody>
      </p:sp>
    </p:spTree>
  </p:cSld>
  <p:clrMapOvr>
    <a:masterClrMapping/>
  </p:clrMapOvr>
  <p:transition xmlns:p14="http://schemas.microsoft.com/office/powerpoint/2010/main" spd="med">
    <p:wipe dir="r"/>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2060"/>
            </a:gs>
            <a:gs pos="25000">
              <a:schemeClr val="bg2">
                <a:tint val="83000"/>
                <a:satMod val="320000"/>
              </a:schemeClr>
            </a:gs>
            <a:gs pos="100000">
              <a:schemeClr val="bg2">
                <a:shade val="15000"/>
                <a:satMod val="320000"/>
              </a:schemeClr>
            </a:gs>
          </a:gsLst>
          <a:path path="circle">
            <a:fillToRect l="10000" t="110000" r="10000" b="100000"/>
          </a:path>
          <a:tileRect/>
        </a:gra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2292"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2293"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8778A0D2-6BA5-4EB6-B9DC-60C2315A2FAF}" type="datetimeFigureOut">
              <a:rPr lang="en-US"/>
              <a:pPr>
                <a:defRPr/>
              </a:pPr>
              <a:t>18/12/13</a:t>
            </a:fld>
            <a:endParaRPr lang="en-IN"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IN"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8D9CB877-BC82-4003-A4E7-F5063A788618}" type="slidenum">
              <a:rPr lang="en-IN"/>
              <a:pPr>
                <a:defRPr/>
              </a:pPr>
              <a:t>‹#›</a:t>
            </a:fld>
            <a:endParaRPr lang="en-IN" dirty="0"/>
          </a:p>
        </p:txBody>
      </p:sp>
      <p:grpSp>
        <p:nvGrpSpPr>
          <p:cNvPr id="12297"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grpSp>
    </p:spTree>
  </p:cSld>
  <p:clrMap bg1="lt1" tx1="dk1" bg2="lt2" tx2="dk2" accent1="accent1" accent2="accent2" accent3="accent3" accent4="accent4" accent5="accent5" accent6="accent6" hlink="hlink" folHlink="folHlink"/>
  <p:sldLayoutIdLst>
    <p:sldLayoutId id="2147483826" r:id="rId1"/>
    <p:sldLayoutId id="2147483818" r:id="rId2"/>
    <p:sldLayoutId id="2147483827" r:id="rId3"/>
    <p:sldLayoutId id="2147483819" r:id="rId4"/>
    <p:sldLayoutId id="2147483820" r:id="rId5"/>
    <p:sldLayoutId id="2147483821" r:id="rId6"/>
    <p:sldLayoutId id="2147483822" r:id="rId7"/>
    <p:sldLayoutId id="2147483823" r:id="rId8"/>
    <p:sldLayoutId id="2147483828" r:id="rId9"/>
    <p:sldLayoutId id="2147483824" r:id="rId10"/>
    <p:sldLayoutId id="2147483825" r:id="rId11"/>
    <p:sldLayoutId id="2147483829" r:id="rId12"/>
    <p:sldLayoutId id="2147483830" r:id="rId13"/>
    <p:sldLayoutId id="2147483831" r:id="rId14"/>
  </p:sldLayoutIdLst>
  <p:transition xmlns:p14="http://schemas.microsoft.com/office/powerpoint/2010/main" spd="med">
    <p:wipe dir="r"/>
  </p:transition>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 Id="rId3" Type="http://schemas.openxmlformats.org/officeDocument/2006/relationships/image" Target="../media/image4.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 Id="rId3" Type="http://schemas.openxmlformats.org/officeDocument/2006/relationships/image" Target="../media/image5.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 Id="rId3" Type="http://schemas.openxmlformats.org/officeDocument/2006/relationships/image" Target="../media/image6.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7.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6.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1.xml"/><Relationship Id="rId3" Type="http://schemas.openxmlformats.org/officeDocument/2006/relationships/image" Target="../media/image7.gi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4" Type="http://schemas.openxmlformats.org/officeDocument/2006/relationships/image" Target="../media/image8.jpg"/><Relationship Id="rId1" Type="http://schemas.openxmlformats.org/officeDocument/2006/relationships/tags" Target="../tags/tag1.xml"/><Relationship Id="rId2"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3" Type="http://schemas.openxmlformats.org/officeDocument/2006/relationships/image" Target="../media/image9.jpeg"/><Relationship Id="rId4" Type="http://schemas.openxmlformats.org/officeDocument/2006/relationships/image" Target="../media/image10.jpeg"/><Relationship Id="rId1" Type="http://schemas.openxmlformats.org/officeDocument/2006/relationships/slideLayout" Target="../slideLayouts/slideLayout1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oleObject" Target="../embeddings/oleObject1.bin"/><Relationship Id="rId5" Type="http://schemas.openxmlformats.org/officeDocument/2006/relationships/image" Target="../media/image2.wmf"/><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764704"/>
            <a:ext cx="7851648" cy="1828800"/>
          </a:xfrm>
        </p:spPr>
        <p:txBody>
          <a:bodyPr/>
          <a:lstStyle/>
          <a:p>
            <a:pPr eaLnBrk="1" fontAlgn="auto" hangingPunct="1">
              <a:spcAft>
                <a:spcPts val="0"/>
              </a:spcAft>
              <a:defRPr/>
            </a:pPr>
            <a:r>
              <a:rPr lang="en-US" dirty="0" smtClean="0"/>
              <a:t>SHUNT  TECHNOLOGIES</a:t>
            </a:r>
            <a:endParaRPr lang="en-IN" dirty="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14612" y="928670"/>
            <a:ext cx="3368806" cy="769441"/>
          </a:xfrm>
          <a:prstGeom prst="rect">
            <a:avLst/>
          </a:prstGeom>
          <a:solidFill>
            <a:srgbClr val="FFC000"/>
          </a:solidFill>
          <a:scene3d>
            <a:camera prst="orthographicFront"/>
            <a:lightRig rig="threePt" dir="t"/>
          </a:scene3d>
          <a:sp3d>
            <a:bevelT w="146050" h="127000"/>
          </a:sp3d>
        </p:spPr>
        <p:txBody>
          <a:bodyPr wrap="none">
            <a:spAutoFit/>
          </a:bodyPr>
          <a:lstStyle/>
          <a:p>
            <a:pPr fontAlgn="auto">
              <a:spcBef>
                <a:spcPts val="0"/>
              </a:spcBef>
              <a:spcAft>
                <a:spcPts val="0"/>
              </a:spcAft>
              <a:defRPr/>
            </a:pPr>
            <a:r>
              <a:rPr lang="en-US" sz="4400" dirty="0">
                <a:latin typeface="+mn-lt"/>
                <a:cs typeface="+mn-cs"/>
              </a:rPr>
              <a:t>Shunt </a:t>
            </a:r>
            <a:r>
              <a:rPr lang="en-US" sz="4400" dirty="0" smtClean="0">
                <a:latin typeface="+mn-lt"/>
                <a:cs typeface="+mn-cs"/>
              </a:rPr>
              <a:t>Valves</a:t>
            </a:r>
            <a:endParaRPr lang="en-IN" sz="4400" dirty="0">
              <a:latin typeface="+mn-lt"/>
              <a:cs typeface="+mn-cs"/>
            </a:endParaRPr>
          </a:p>
        </p:txBody>
      </p:sp>
      <p:sp>
        <p:nvSpPr>
          <p:cNvPr id="5" name="TextBox 4"/>
          <p:cNvSpPr txBox="1"/>
          <p:nvPr/>
        </p:nvSpPr>
        <p:spPr>
          <a:xfrm>
            <a:off x="0" y="2428868"/>
            <a:ext cx="3750770" cy="461665"/>
          </a:xfrm>
          <a:prstGeom prst="rect">
            <a:avLst/>
          </a:prstGeom>
          <a:solidFill>
            <a:srgbClr val="FFFF00"/>
          </a:solidFill>
          <a:scene3d>
            <a:camera prst="orthographicFront"/>
            <a:lightRig rig="threePt" dir="t"/>
          </a:scene3d>
          <a:sp3d>
            <a:bevelT w="146050" h="95250"/>
          </a:sp3d>
        </p:spPr>
        <p:txBody>
          <a:bodyPr wrap="none">
            <a:spAutoFit/>
          </a:bodyPr>
          <a:lstStyle/>
          <a:p>
            <a:pPr fontAlgn="auto">
              <a:spcBef>
                <a:spcPts val="0"/>
              </a:spcBef>
              <a:spcAft>
                <a:spcPts val="0"/>
              </a:spcAft>
              <a:defRPr/>
            </a:pPr>
            <a:r>
              <a:rPr lang="en-US" sz="2400" dirty="0">
                <a:latin typeface="+mn-lt"/>
                <a:cs typeface="+mn-cs"/>
              </a:rPr>
              <a:t>Differential pressure valves</a:t>
            </a:r>
            <a:endParaRPr lang="en-IN" sz="2400" dirty="0">
              <a:latin typeface="+mn-lt"/>
              <a:cs typeface="+mn-cs"/>
            </a:endParaRPr>
          </a:p>
        </p:txBody>
      </p:sp>
      <p:sp>
        <p:nvSpPr>
          <p:cNvPr id="6" name="TextBox 5"/>
          <p:cNvSpPr txBox="1"/>
          <p:nvPr/>
        </p:nvSpPr>
        <p:spPr>
          <a:xfrm>
            <a:off x="1500166" y="3214686"/>
            <a:ext cx="3004349" cy="461665"/>
          </a:xfrm>
          <a:prstGeom prst="rect">
            <a:avLst/>
          </a:prstGeom>
          <a:solidFill>
            <a:srgbClr val="FFFF00"/>
          </a:solidFill>
          <a:scene3d>
            <a:camera prst="orthographicFront"/>
            <a:lightRig rig="threePt" dir="t"/>
          </a:scene3d>
          <a:sp3d>
            <a:bevelT w="146050" h="127000"/>
          </a:sp3d>
        </p:spPr>
        <p:txBody>
          <a:bodyPr wrap="none">
            <a:spAutoFit/>
          </a:bodyPr>
          <a:lstStyle/>
          <a:p>
            <a:pPr fontAlgn="auto">
              <a:spcBef>
                <a:spcPts val="0"/>
              </a:spcBef>
              <a:spcAft>
                <a:spcPts val="0"/>
              </a:spcAft>
              <a:defRPr/>
            </a:pPr>
            <a:r>
              <a:rPr lang="en-US" sz="2400" dirty="0">
                <a:latin typeface="+mn-lt"/>
                <a:cs typeface="+mn-cs"/>
              </a:rPr>
              <a:t>Flow regulated valves</a:t>
            </a:r>
            <a:endParaRPr lang="en-IN" sz="2400" dirty="0">
              <a:latin typeface="+mn-lt"/>
              <a:cs typeface="+mn-cs"/>
            </a:endParaRPr>
          </a:p>
        </p:txBody>
      </p:sp>
      <p:sp>
        <p:nvSpPr>
          <p:cNvPr id="7" name="TextBox 6"/>
          <p:cNvSpPr txBox="1"/>
          <p:nvPr/>
        </p:nvSpPr>
        <p:spPr>
          <a:xfrm>
            <a:off x="1928794" y="4071942"/>
            <a:ext cx="3215624" cy="461665"/>
          </a:xfrm>
          <a:prstGeom prst="rect">
            <a:avLst/>
          </a:prstGeom>
          <a:solidFill>
            <a:srgbClr val="FFFF00"/>
          </a:solidFill>
          <a:scene3d>
            <a:camera prst="orthographicFront"/>
            <a:lightRig rig="threePt" dir="t"/>
          </a:scene3d>
          <a:sp3d>
            <a:bevelT w="152400" h="107950"/>
          </a:sp3d>
        </p:spPr>
        <p:txBody>
          <a:bodyPr wrap="none">
            <a:spAutoFit/>
          </a:bodyPr>
          <a:lstStyle/>
          <a:p>
            <a:pPr fontAlgn="auto">
              <a:spcBef>
                <a:spcPts val="0"/>
              </a:spcBef>
              <a:spcAft>
                <a:spcPts val="0"/>
              </a:spcAft>
              <a:defRPr/>
            </a:pPr>
            <a:r>
              <a:rPr lang="en-US" sz="2400" dirty="0">
                <a:latin typeface="+mn-lt"/>
                <a:cs typeface="+mn-cs"/>
              </a:rPr>
              <a:t>Gravity actuated valves</a:t>
            </a:r>
            <a:endParaRPr lang="en-IN" sz="2400" dirty="0">
              <a:latin typeface="+mn-lt"/>
              <a:cs typeface="+mn-cs"/>
            </a:endParaRPr>
          </a:p>
        </p:txBody>
      </p:sp>
      <p:sp>
        <p:nvSpPr>
          <p:cNvPr id="8" name="TextBox 7"/>
          <p:cNvSpPr txBox="1"/>
          <p:nvPr/>
        </p:nvSpPr>
        <p:spPr>
          <a:xfrm>
            <a:off x="3143240" y="4929198"/>
            <a:ext cx="2999796" cy="461665"/>
          </a:xfrm>
          <a:prstGeom prst="rect">
            <a:avLst/>
          </a:prstGeom>
          <a:solidFill>
            <a:srgbClr val="FFFF00"/>
          </a:solidFill>
          <a:scene3d>
            <a:camera prst="orthographicFront"/>
            <a:lightRig rig="threePt" dir="t"/>
          </a:scene3d>
          <a:sp3d>
            <a:bevelT w="146050" h="120650"/>
          </a:sp3d>
        </p:spPr>
        <p:txBody>
          <a:bodyPr wrap="none">
            <a:spAutoFit/>
          </a:bodyPr>
          <a:lstStyle/>
          <a:p>
            <a:pPr fontAlgn="auto">
              <a:spcBef>
                <a:spcPts val="0"/>
              </a:spcBef>
              <a:spcAft>
                <a:spcPts val="0"/>
              </a:spcAft>
              <a:defRPr/>
            </a:pPr>
            <a:r>
              <a:rPr lang="en-US" sz="2400" dirty="0">
                <a:latin typeface="+mn-lt"/>
                <a:cs typeface="+mn-cs"/>
              </a:rPr>
              <a:t>Programmable valves</a:t>
            </a:r>
            <a:endParaRPr lang="en-IN" sz="2400" dirty="0">
              <a:latin typeface="+mn-lt"/>
              <a:cs typeface="+mn-cs"/>
            </a:endParaRPr>
          </a:p>
        </p:txBody>
      </p:sp>
      <p:cxnSp>
        <p:nvCxnSpPr>
          <p:cNvPr id="10" name="Straight Arrow Connector 9"/>
          <p:cNvCxnSpPr/>
          <p:nvPr/>
        </p:nvCxnSpPr>
        <p:spPr>
          <a:xfrm rot="5400000">
            <a:off x="2499519" y="2070894"/>
            <a:ext cx="714375" cy="1587"/>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3392488" y="2463800"/>
            <a:ext cx="1500188" cy="1587"/>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a:off x="3750469" y="2893219"/>
            <a:ext cx="2359025" cy="1587"/>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flipH="1">
            <a:off x="4071938" y="3286125"/>
            <a:ext cx="3214688" cy="71437"/>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1604" y="1142984"/>
            <a:ext cx="5922968" cy="707886"/>
          </a:xfrm>
          <a:prstGeom prst="rect">
            <a:avLst/>
          </a:prstGeom>
          <a:solidFill>
            <a:srgbClr val="FFFF00"/>
          </a:solidFill>
          <a:scene3d>
            <a:camera prst="orthographicFront"/>
            <a:lightRig rig="threePt" dir="t"/>
          </a:scene3d>
          <a:sp3d>
            <a:bevelT w="158750" h="107950"/>
          </a:sp3d>
        </p:spPr>
        <p:txBody>
          <a:bodyPr wrap="none">
            <a:spAutoFit/>
          </a:bodyPr>
          <a:lstStyle/>
          <a:p>
            <a:pPr fontAlgn="auto">
              <a:spcBef>
                <a:spcPts val="0"/>
              </a:spcBef>
              <a:spcAft>
                <a:spcPts val="0"/>
              </a:spcAft>
              <a:defRPr/>
            </a:pPr>
            <a:r>
              <a:rPr lang="en-US" sz="4000" dirty="0">
                <a:latin typeface="+mn-lt"/>
                <a:cs typeface="+mn-cs"/>
              </a:rPr>
              <a:t>Differential pressure valve</a:t>
            </a:r>
            <a:endParaRPr lang="en-IN" sz="4000" dirty="0">
              <a:latin typeface="+mn-lt"/>
              <a:cs typeface="+mn-cs"/>
            </a:endParaRPr>
          </a:p>
        </p:txBody>
      </p:sp>
      <p:sp>
        <p:nvSpPr>
          <p:cNvPr id="4" name="TextBox 3"/>
          <p:cNvSpPr txBox="1"/>
          <p:nvPr/>
        </p:nvSpPr>
        <p:spPr>
          <a:xfrm>
            <a:off x="357158" y="2643182"/>
            <a:ext cx="1688411" cy="523220"/>
          </a:xfrm>
          <a:prstGeom prst="rect">
            <a:avLst/>
          </a:prstGeom>
          <a:solidFill>
            <a:srgbClr val="FF0000"/>
          </a:solidFill>
          <a:scene3d>
            <a:camera prst="orthographicFront"/>
            <a:lightRig rig="threePt" dir="t"/>
          </a:scene3d>
          <a:sp3d>
            <a:bevelT w="139700" h="114300"/>
          </a:sp3d>
        </p:spPr>
        <p:txBody>
          <a:bodyPr wrap="none">
            <a:spAutoFit/>
          </a:bodyPr>
          <a:lstStyle/>
          <a:p>
            <a:pPr fontAlgn="auto">
              <a:spcBef>
                <a:spcPts val="0"/>
              </a:spcBef>
              <a:spcAft>
                <a:spcPts val="0"/>
              </a:spcAft>
              <a:defRPr/>
            </a:pPr>
            <a:r>
              <a:rPr lang="en-US" sz="2800" dirty="0">
                <a:latin typeface="+mn-lt"/>
                <a:cs typeface="+mn-cs"/>
              </a:rPr>
              <a:t>Slit valves</a:t>
            </a:r>
            <a:endParaRPr lang="en-IN" sz="2800" dirty="0">
              <a:latin typeface="+mn-lt"/>
              <a:cs typeface="+mn-cs"/>
            </a:endParaRPr>
          </a:p>
        </p:txBody>
      </p:sp>
      <p:sp>
        <p:nvSpPr>
          <p:cNvPr id="5" name="TextBox 4"/>
          <p:cNvSpPr txBox="1"/>
          <p:nvPr/>
        </p:nvSpPr>
        <p:spPr>
          <a:xfrm>
            <a:off x="2214546" y="3286124"/>
            <a:ext cx="1884875" cy="523220"/>
          </a:xfrm>
          <a:prstGeom prst="rect">
            <a:avLst/>
          </a:prstGeom>
          <a:solidFill>
            <a:srgbClr val="FFC000"/>
          </a:solidFill>
          <a:scene3d>
            <a:camera prst="orthographicFront"/>
            <a:lightRig rig="threePt" dir="t"/>
          </a:scene3d>
          <a:sp3d>
            <a:bevelT w="152400" h="101600"/>
          </a:sp3d>
        </p:spPr>
        <p:txBody>
          <a:bodyPr wrap="none">
            <a:spAutoFit/>
          </a:bodyPr>
          <a:lstStyle/>
          <a:p>
            <a:pPr fontAlgn="auto">
              <a:spcBef>
                <a:spcPts val="0"/>
              </a:spcBef>
              <a:spcAft>
                <a:spcPts val="0"/>
              </a:spcAft>
              <a:defRPr/>
            </a:pPr>
            <a:r>
              <a:rPr lang="en-US" sz="2800" dirty="0">
                <a:latin typeface="+mn-lt"/>
                <a:cs typeface="+mn-cs"/>
              </a:rPr>
              <a:t>Miter valve</a:t>
            </a:r>
            <a:endParaRPr lang="en-IN" sz="2800" dirty="0">
              <a:latin typeface="+mn-lt"/>
              <a:cs typeface="+mn-cs"/>
            </a:endParaRPr>
          </a:p>
        </p:txBody>
      </p:sp>
      <p:sp>
        <p:nvSpPr>
          <p:cNvPr id="6" name="TextBox 5"/>
          <p:cNvSpPr txBox="1"/>
          <p:nvPr/>
        </p:nvSpPr>
        <p:spPr>
          <a:xfrm>
            <a:off x="4214810" y="3929066"/>
            <a:ext cx="2238818" cy="523220"/>
          </a:xfrm>
          <a:prstGeom prst="rect">
            <a:avLst/>
          </a:prstGeom>
          <a:solidFill>
            <a:srgbClr val="00B0F0"/>
          </a:solidFill>
          <a:scene3d>
            <a:camera prst="orthographicFront"/>
            <a:lightRig rig="threePt" dir="t"/>
          </a:scene3d>
          <a:sp3d>
            <a:bevelT w="152400" h="107950"/>
          </a:sp3d>
        </p:spPr>
        <p:txBody>
          <a:bodyPr wrap="none">
            <a:spAutoFit/>
          </a:bodyPr>
          <a:lstStyle/>
          <a:p>
            <a:pPr fontAlgn="auto">
              <a:spcBef>
                <a:spcPts val="0"/>
              </a:spcBef>
              <a:spcAft>
                <a:spcPts val="0"/>
              </a:spcAft>
              <a:defRPr/>
            </a:pPr>
            <a:r>
              <a:rPr lang="en-US" sz="2800" dirty="0">
                <a:latin typeface="+mn-lt"/>
                <a:cs typeface="+mn-cs"/>
              </a:rPr>
              <a:t>Diaphragm v.</a:t>
            </a:r>
            <a:endParaRPr lang="en-IN" sz="2800" dirty="0">
              <a:latin typeface="+mn-lt"/>
              <a:cs typeface="+mn-cs"/>
            </a:endParaRPr>
          </a:p>
        </p:txBody>
      </p:sp>
      <p:sp>
        <p:nvSpPr>
          <p:cNvPr id="7" name="TextBox 6"/>
          <p:cNvSpPr txBox="1"/>
          <p:nvPr/>
        </p:nvSpPr>
        <p:spPr>
          <a:xfrm>
            <a:off x="6143636" y="4643446"/>
            <a:ext cx="2827954" cy="523220"/>
          </a:xfrm>
          <a:prstGeom prst="rect">
            <a:avLst/>
          </a:prstGeom>
          <a:solidFill>
            <a:srgbClr val="92D050"/>
          </a:solidFill>
          <a:scene3d>
            <a:camera prst="orthographicFront"/>
            <a:lightRig rig="threePt" dir="t"/>
          </a:scene3d>
          <a:sp3d>
            <a:bevelT w="152400"/>
          </a:sp3d>
        </p:spPr>
        <p:txBody>
          <a:bodyPr wrap="none">
            <a:spAutoFit/>
          </a:bodyPr>
          <a:lstStyle/>
          <a:p>
            <a:pPr fontAlgn="auto">
              <a:spcBef>
                <a:spcPts val="0"/>
              </a:spcBef>
              <a:spcAft>
                <a:spcPts val="0"/>
              </a:spcAft>
              <a:defRPr/>
            </a:pPr>
            <a:r>
              <a:rPr lang="en-US" sz="2800" dirty="0">
                <a:latin typeface="+mn-lt"/>
                <a:cs typeface="+mn-cs"/>
              </a:rPr>
              <a:t>Ball in cone valve</a:t>
            </a:r>
            <a:endParaRPr lang="en-IN" sz="2800" dirty="0">
              <a:latin typeface="+mn-lt"/>
              <a:cs typeface="+mn-cs"/>
            </a:endParaRPr>
          </a:p>
        </p:txBody>
      </p:sp>
      <p:cxnSp>
        <p:nvCxnSpPr>
          <p:cNvPr id="9" name="Straight Arrow Connector 8"/>
          <p:cNvCxnSpPr/>
          <p:nvPr/>
        </p:nvCxnSpPr>
        <p:spPr>
          <a:xfrm rot="5400000">
            <a:off x="1427956" y="2213769"/>
            <a:ext cx="714375" cy="1588"/>
          </a:xfrm>
          <a:prstGeom prst="straightConnector1">
            <a:avLst/>
          </a:prstGeom>
          <a:ln w="73025">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2320925" y="2535238"/>
            <a:ext cx="1500187" cy="1588"/>
          </a:xfrm>
          <a:prstGeom prst="straightConnector1">
            <a:avLst/>
          </a:prstGeom>
          <a:ln w="66675">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4179094" y="2893219"/>
            <a:ext cx="2073275" cy="1587"/>
          </a:xfrm>
          <a:prstGeom prst="straightConnector1">
            <a:avLst/>
          </a:prstGeom>
          <a:ln w="66675">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5464969" y="3250406"/>
            <a:ext cx="2787650" cy="1588"/>
          </a:xfrm>
          <a:prstGeom prst="straightConnector1">
            <a:avLst/>
          </a:prstGeom>
          <a:ln w="66675">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42844" y="4826675"/>
            <a:ext cx="6000760" cy="1754326"/>
          </a:xfrm>
          <a:prstGeom prst="rect">
            <a:avLst/>
          </a:prstGeom>
          <a:solidFill>
            <a:srgbClr val="FF99FF"/>
          </a:solidFill>
          <a:scene3d>
            <a:camera prst="orthographicFront"/>
            <a:lightRig rig="threePt" dir="t"/>
          </a:scene3d>
          <a:sp3d>
            <a:bevelT w="152400" h="196850"/>
          </a:sp3d>
        </p:spPr>
        <p:txBody>
          <a:bodyPr>
            <a:spAutoFit/>
          </a:bodyPr>
          <a:lstStyle/>
          <a:p>
            <a:pPr fontAlgn="auto">
              <a:spcBef>
                <a:spcPts val="0"/>
              </a:spcBef>
              <a:spcAft>
                <a:spcPts val="0"/>
              </a:spcAft>
              <a:defRPr/>
            </a:pPr>
            <a:r>
              <a:rPr lang="en-US" dirty="0">
                <a:latin typeface="+mn-lt"/>
                <a:cs typeface="+mn-cs"/>
              </a:rPr>
              <a:t>Defined by their opening and closing pressure.</a:t>
            </a:r>
          </a:p>
          <a:p>
            <a:pPr fontAlgn="auto">
              <a:spcBef>
                <a:spcPts val="0"/>
              </a:spcBef>
              <a:spcAft>
                <a:spcPts val="0"/>
              </a:spcAft>
              <a:defRPr/>
            </a:pPr>
            <a:r>
              <a:rPr lang="en-US" dirty="0">
                <a:latin typeface="+mn-lt"/>
                <a:cs typeface="+mn-cs"/>
              </a:rPr>
              <a:t>As the IVP </a:t>
            </a:r>
            <a:r>
              <a:rPr lang="en-US" dirty="0" smtClean="0">
                <a:latin typeface="+mn-lt"/>
                <a:cs typeface="+mn-cs"/>
              </a:rPr>
              <a:t>goes </a:t>
            </a:r>
            <a:r>
              <a:rPr lang="en-US" dirty="0">
                <a:latin typeface="+mn-lt"/>
                <a:cs typeface="+mn-cs"/>
              </a:rPr>
              <a:t>above the valve opening pressure, </a:t>
            </a:r>
          </a:p>
          <a:p>
            <a:pPr fontAlgn="auto">
              <a:spcBef>
                <a:spcPts val="0"/>
              </a:spcBef>
              <a:spcAft>
                <a:spcPts val="0"/>
              </a:spcAft>
              <a:defRPr/>
            </a:pPr>
            <a:r>
              <a:rPr lang="en-US" dirty="0">
                <a:latin typeface="+mn-lt"/>
                <a:cs typeface="+mn-cs"/>
              </a:rPr>
              <a:t>the valve opens to allow egress of CSF at a rate determined </a:t>
            </a:r>
          </a:p>
          <a:p>
            <a:pPr fontAlgn="auto">
              <a:spcBef>
                <a:spcPts val="0"/>
              </a:spcBef>
              <a:spcAft>
                <a:spcPts val="0"/>
              </a:spcAft>
              <a:defRPr/>
            </a:pPr>
            <a:r>
              <a:rPr lang="en-US" dirty="0">
                <a:latin typeface="+mn-lt"/>
                <a:cs typeface="+mn-cs"/>
              </a:rPr>
              <a:t>by the resistance of the system, until the pressure falls below  the closing pressure and flow of CSF ceases.</a:t>
            </a:r>
          </a:p>
          <a:p>
            <a:pPr fontAlgn="auto">
              <a:spcBef>
                <a:spcPts val="0"/>
              </a:spcBef>
              <a:spcAft>
                <a:spcPts val="0"/>
              </a:spcAft>
              <a:defRPr/>
            </a:pPr>
            <a:endParaRPr lang="en-IN" dirty="0">
              <a:latin typeface="+mn-lt"/>
              <a:cs typeface="+mn-cs"/>
            </a:endParaRPr>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28926" y="1000108"/>
            <a:ext cx="2904962" cy="830997"/>
          </a:xfrm>
          <a:prstGeom prst="rect">
            <a:avLst/>
          </a:prstGeom>
          <a:solidFill>
            <a:srgbClr val="FFC000"/>
          </a:solidFill>
          <a:scene3d>
            <a:camera prst="orthographicFront"/>
            <a:lightRig rig="threePt" dir="t"/>
          </a:scene3d>
          <a:sp3d>
            <a:bevelT w="196850" h="152400"/>
          </a:sp3d>
        </p:spPr>
        <p:txBody>
          <a:bodyPr wrap="none">
            <a:spAutoFit/>
          </a:bodyPr>
          <a:lstStyle/>
          <a:p>
            <a:pPr fontAlgn="auto">
              <a:spcBef>
                <a:spcPts val="0"/>
              </a:spcBef>
              <a:spcAft>
                <a:spcPts val="0"/>
              </a:spcAft>
              <a:defRPr/>
            </a:pPr>
            <a:r>
              <a:rPr lang="en-US" sz="4800" dirty="0">
                <a:latin typeface="+mn-lt"/>
                <a:cs typeface="+mn-cs"/>
              </a:rPr>
              <a:t>Slit valves </a:t>
            </a:r>
            <a:endParaRPr lang="en-IN" sz="4800" dirty="0">
              <a:latin typeface="+mn-lt"/>
              <a:cs typeface="+mn-cs"/>
            </a:endParaRPr>
          </a:p>
        </p:txBody>
      </p:sp>
      <p:sp>
        <p:nvSpPr>
          <p:cNvPr id="4" name="TextBox 3"/>
          <p:cNvSpPr txBox="1"/>
          <p:nvPr/>
        </p:nvSpPr>
        <p:spPr>
          <a:xfrm>
            <a:off x="857224" y="3143248"/>
            <a:ext cx="3200748" cy="523220"/>
          </a:xfrm>
          <a:prstGeom prst="rect">
            <a:avLst/>
          </a:prstGeom>
          <a:solidFill>
            <a:srgbClr val="FF0000"/>
          </a:solidFill>
          <a:scene3d>
            <a:camera prst="orthographicFront"/>
            <a:lightRig rig="threePt" dir="t"/>
          </a:scene3d>
          <a:sp3d>
            <a:bevelT w="158750" h="139700"/>
          </a:sp3d>
        </p:spPr>
        <p:txBody>
          <a:bodyPr wrap="none">
            <a:spAutoFit/>
          </a:bodyPr>
          <a:lstStyle/>
          <a:p>
            <a:pPr fontAlgn="auto">
              <a:spcBef>
                <a:spcPts val="0"/>
              </a:spcBef>
              <a:spcAft>
                <a:spcPts val="0"/>
              </a:spcAft>
              <a:defRPr/>
            </a:pPr>
            <a:r>
              <a:rPr lang="en-US" sz="2800" dirty="0">
                <a:latin typeface="+mn-lt"/>
                <a:cs typeface="+mn-cs"/>
              </a:rPr>
              <a:t>Proximal slit valves </a:t>
            </a:r>
            <a:endParaRPr lang="en-IN" sz="2800" dirty="0">
              <a:latin typeface="+mn-lt"/>
              <a:cs typeface="+mn-cs"/>
            </a:endParaRPr>
          </a:p>
        </p:txBody>
      </p:sp>
      <p:sp>
        <p:nvSpPr>
          <p:cNvPr id="5" name="TextBox 4"/>
          <p:cNvSpPr txBox="1"/>
          <p:nvPr/>
        </p:nvSpPr>
        <p:spPr>
          <a:xfrm>
            <a:off x="4929190" y="3071810"/>
            <a:ext cx="2782685" cy="584775"/>
          </a:xfrm>
          <a:prstGeom prst="rect">
            <a:avLst/>
          </a:prstGeom>
          <a:solidFill>
            <a:srgbClr val="00B050"/>
          </a:solidFill>
          <a:scene3d>
            <a:camera prst="orthographicFront"/>
            <a:lightRig rig="threePt" dir="t"/>
          </a:scene3d>
          <a:sp3d>
            <a:bevelT w="158750" h="114300"/>
          </a:sp3d>
        </p:spPr>
        <p:txBody>
          <a:bodyPr wrap="none">
            <a:spAutoFit/>
          </a:bodyPr>
          <a:lstStyle/>
          <a:p>
            <a:pPr fontAlgn="auto">
              <a:spcBef>
                <a:spcPts val="0"/>
              </a:spcBef>
              <a:spcAft>
                <a:spcPts val="0"/>
              </a:spcAft>
              <a:defRPr/>
            </a:pPr>
            <a:r>
              <a:rPr lang="en-US" sz="3200" dirty="0">
                <a:latin typeface="+mn-lt"/>
                <a:cs typeface="+mn-cs"/>
              </a:rPr>
              <a:t>Distal</a:t>
            </a:r>
            <a:r>
              <a:rPr lang="en-US" sz="2800" dirty="0">
                <a:latin typeface="+mn-lt"/>
                <a:cs typeface="+mn-cs"/>
              </a:rPr>
              <a:t> slit valves</a:t>
            </a:r>
            <a:endParaRPr lang="en-IN" sz="2800" dirty="0">
              <a:latin typeface="+mn-lt"/>
              <a:cs typeface="+mn-cs"/>
            </a:endParaRPr>
          </a:p>
        </p:txBody>
      </p:sp>
      <p:cxnSp>
        <p:nvCxnSpPr>
          <p:cNvPr id="7" name="Straight Arrow Connector 6"/>
          <p:cNvCxnSpPr/>
          <p:nvPr/>
        </p:nvCxnSpPr>
        <p:spPr>
          <a:xfrm rot="10800000" flipV="1">
            <a:off x="1857375" y="1857375"/>
            <a:ext cx="2286000" cy="1285875"/>
          </a:xfrm>
          <a:prstGeom prst="straightConnector1">
            <a:avLst/>
          </a:prstGeom>
          <a:ln w="6985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357688" y="1857375"/>
            <a:ext cx="2071687" cy="1214438"/>
          </a:xfrm>
          <a:prstGeom prst="straightConnector1">
            <a:avLst/>
          </a:prstGeom>
          <a:ln w="69850">
            <a:tailEnd type="arrow"/>
          </a:ln>
        </p:spPr>
        <p:style>
          <a:lnRef idx="1">
            <a:schemeClr val="accent1"/>
          </a:lnRef>
          <a:fillRef idx="0">
            <a:schemeClr val="accent1"/>
          </a:fillRef>
          <a:effectRef idx="0">
            <a:schemeClr val="accent1"/>
          </a:effectRef>
          <a:fontRef idx="minor">
            <a:schemeClr val="tx1"/>
          </a:fontRef>
        </p:style>
      </p:cxnSp>
      <p:sp>
        <p:nvSpPr>
          <p:cNvPr id="28685" name="TextBox 10"/>
          <p:cNvSpPr txBox="1">
            <a:spLocks noChangeArrowheads="1"/>
          </p:cNvSpPr>
          <p:nvPr/>
        </p:nvSpPr>
        <p:spPr bwMode="auto">
          <a:xfrm>
            <a:off x="857250" y="4071938"/>
            <a:ext cx="2386013" cy="369887"/>
          </a:xfrm>
          <a:prstGeom prst="rect">
            <a:avLst/>
          </a:prstGeom>
          <a:noFill/>
          <a:ln w="9525">
            <a:noFill/>
            <a:miter lim="800000"/>
            <a:headEnd/>
            <a:tailEnd/>
          </a:ln>
        </p:spPr>
        <p:txBody>
          <a:bodyPr wrap="none">
            <a:spAutoFit/>
          </a:bodyPr>
          <a:lstStyle/>
          <a:p>
            <a:r>
              <a:rPr lang="en-US" dirty="0">
                <a:latin typeface="Constantia" pitchFamily="18" charset="0"/>
              </a:rPr>
              <a:t>Holter  Hausner  valve</a:t>
            </a:r>
            <a:endParaRPr lang="en-IN" dirty="0">
              <a:latin typeface="Constantia" pitchFamily="18" charset="0"/>
            </a:endParaRPr>
          </a:p>
        </p:txBody>
      </p:sp>
      <p:sp>
        <p:nvSpPr>
          <p:cNvPr id="28686" name="TextBox 11"/>
          <p:cNvSpPr txBox="1">
            <a:spLocks noChangeArrowheads="1"/>
          </p:cNvSpPr>
          <p:nvPr/>
        </p:nvSpPr>
        <p:spPr bwMode="auto">
          <a:xfrm>
            <a:off x="5143500" y="4071938"/>
            <a:ext cx="2536825" cy="646112"/>
          </a:xfrm>
          <a:prstGeom prst="rect">
            <a:avLst/>
          </a:prstGeom>
          <a:noFill/>
          <a:ln w="9525">
            <a:noFill/>
            <a:miter lim="800000"/>
            <a:headEnd/>
            <a:tailEnd/>
          </a:ln>
        </p:spPr>
        <p:txBody>
          <a:bodyPr wrap="none">
            <a:spAutoFit/>
          </a:bodyPr>
          <a:lstStyle/>
          <a:p>
            <a:r>
              <a:rPr lang="en-US" dirty="0">
                <a:latin typeface="Constantia" pitchFamily="18" charset="0"/>
              </a:rPr>
              <a:t>Codman unishunt valve</a:t>
            </a:r>
          </a:p>
          <a:p>
            <a:r>
              <a:rPr lang="en-US" b="1" dirty="0">
                <a:latin typeface="Constantia" pitchFamily="18" charset="0"/>
              </a:rPr>
              <a:t>Chhabra shunt</a:t>
            </a:r>
            <a:r>
              <a:rPr lang="en-US" dirty="0">
                <a:latin typeface="Constantia" pitchFamily="18" charset="0"/>
              </a:rPr>
              <a:t>.</a:t>
            </a:r>
            <a:endParaRPr lang="en-IN" dirty="0">
              <a:latin typeface="Constantia" pitchFamily="18" charset="0"/>
            </a:endParaRPr>
          </a:p>
        </p:txBody>
      </p:sp>
      <p:sp>
        <p:nvSpPr>
          <p:cNvPr id="13" name="TextBox 12"/>
          <p:cNvSpPr txBox="1"/>
          <p:nvPr/>
        </p:nvSpPr>
        <p:spPr>
          <a:xfrm>
            <a:off x="1142976" y="4857760"/>
            <a:ext cx="6377387" cy="1323439"/>
          </a:xfrm>
          <a:prstGeom prst="rect">
            <a:avLst/>
          </a:prstGeom>
          <a:solidFill>
            <a:srgbClr val="FF99FF"/>
          </a:solidFill>
          <a:scene3d>
            <a:camera prst="orthographicFront"/>
            <a:lightRig rig="threePt" dir="t"/>
          </a:scene3d>
          <a:sp3d>
            <a:bevelT w="165100" h="146050"/>
          </a:sp3d>
        </p:spPr>
        <p:txBody>
          <a:bodyPr>
            <a:spAutoFit/>
          </a:bodyPr>
          <a:lstStyle/>
          <a:p>
            <a:pPr fontAlgn="auto">
              <a:spcBef>
                <a:spcPts val="0"/>
              </a:spcBef>
              <a:spcAft>
                <a:spcPts val="0"/>
              </a:spcAft>
              <a:defRPr/>
            </a:pPr>
            <a:r>
              <a:rPr lang="en-US" sz="2000" dirty="0">
                <a:latin typeface="+mn-lt"/>
                <a:cs typeface="+mn-cs"/>
              </a:rPr>
              <a:t>They offer the least resistance to flow and in fact no significant difference in resistance can be measured between a tube with a distal slit valve and an equally long open ended tube.</a:t>
            </a:r>
            <a:endParaRPr lang="en-IN" sz="2000" dirty="0">
              <a:latin typeface="+mn-lt"/>
              <a:cs typeface="+mn-cs"/>
            </a:endParaRPr>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dirty="0" smtClean="0"/>
              <a:t>Chhabra shunt</a:t>
            </a:r>
          </a:p>
        </p:txBody>
      </p:sp>
      <p:pic>
        <p:nvPicPr>
          <p:cNvPr id="29699" name="ClipArt Placeholder 4" descr="hydrocephalus shunt.jpg"/>
          <p:cNvPicPr>
            <a:picLocks noGrp="1" noChangeAspect="1"/>
          </p:cNvPicPr>
          <p:nvPr>
            <p:ph type="clipArt" sz="half" idx="1"/>
          </p:nvPr>
        </p:nvPicPr>
        <p:blipFill>
          <a:blip r:embed="rId3"/>
          <a:srcRect/>
          <a:stretch>
            <a:fillRect/>
          </a:stretch>
        </p:blipFill>
        <p:spPr>
          <a:xfrm>
            <a:off x="4716463" y="3141663"/>
            <a:ext cx="3810000" cy="2524125"/>
          </a:xfrm>
        </p:spPr>
      </p:pic>
      <p:sp>
        <p:nvSpPr>
          <p:cNvPr id="55300" name="Text Placeholder 3"/>
          <p:cNvSpPr>
            <a:spLocks noGrp="1"/>
          </p:cNvSpPr>
          <p:nvPr>
            <p:ph type="body" sz="half" idx="2"/>
          </p:nvPr>
        </p:nvSpPr>
        <p:spPr>
          <a:xfrm>
            <a:off x="285720" y="1928802"/>
            <a:ext cx="3810000" cy="4114800"/>
          </a:xfrm>
          <a:solidFill>
            <a:srgbClr val="92D050"/>
          </a:solidFill>
          <a:scene3d>
            <a:camera prst="orthographicFront"/>
            <a:lightRig rig="threePt" dir="t"/>
          </a:scene3d>
          <a:sp3d>
            <a:bevelT w="171450" h="101600"/>
          </a:sp3d>
        </p:spPr>
        <p:txBody>
          <a:bodyPr>
            <a:normAutofit/>
          </a:bodyPr>
          <a:lstStyle/>
          <a:p>
            <a:pPr marL="274320" indent="-274320" eaLnBrk="1" fontAlgn="auto" hangingPunct="1">
              <a:spcAft>
                <a:spcPts val="0"/>
              </a:spcAft>
              <a:buClr>
                <a:schemeClr val="accent3"/>
              </a:buClr>
              <a:buFont typeface="Wingdings 2"/>
              <a:buChar char=""/>
              <a:defRPr/>
            </a:pPr>
            <a:r>
              <a:rPr lang="en-US" sz="2800" dirty="0" smtClean="0"/>
              <a:t>Slit and spring valve system.</a:t>
            </a:r>
          </a:p>
          <a:p>
            <a:pPr marL="274320" indent="-274320" eaLnBrk="1" fontAlgn="auto" hangingPunct="1">
              <a:spcAft>
                <a:spcPts val="0"/>
              </a:spcAft>
              <a:buClr>
                <a:schemeClr val="accent3"/>
              </a:buClr>
              <a:buFont typeface="Wingdings 2"/>
              <a:buChar char=""/>
              <a:defRPr/>
            </a:pPr>
            <a:r>
              <a:rPr lang="en-IN" sz="1600" dirty="0" smtClean="0"/>
              <a:t>The systems are available in 2 ball, 3 ball, 4 ball range.</a:t>
            </a:r>
          </a:p>
          <a:p>
            <a:pPr marL="274320" indent="-274320" eaLnBrk="1" fontAlgn="auto" hangingPunct="1">
              <a:spcAft>
                <a:spcPts val="0"/>
              </a:spcAft>
              <a:buClr>
                <a:schemeClr val="accent3"/>
              </a:buClr>
              <a:buFont typeface="Wingdings 2"/>
              <a:buChar char=""/>
              <a:defRPr/>
            </a:pPr>
            <a:r>
              <a:rPr lang="en-IN" sz="1600" dirty="0" smtClean="0"/>
              <a:t>Catheters contain barium sulfate for x-ray detectability.</a:t>
            </a:r>
          </a:p>
          <a:p>
            <a:pPr marL="274320" indent="-274320" eaLnBrk="1" fontAlgn="auto" hangingPunct="1">
              <a:spcAft>
                <a:spcPts val="0"/>
              </a:spcAft>
              <a:buClr>
                <a:schemeClr val="accent3"/>
              </a:buClr>
              <a:buFont typeface="Wingdings 2"/>
              <a:buChar char=""/>
              <a:defRPr/>
            </a:pPr>
            <a:r>
              <a:rPr lang="en-IN" sz="1600" dirty="0" smtClean="0"/>
              <a:t>The ventricular catheter has tantalum tip. </a:t>
            </a:r>
          </a:p>
          <a:p>
            <a:pPr marL="274320" indent="-274320" eaLnBrk="1" fontAlgn="auto" hangingPunct="1">
              <a:spcAft>
                <a:spcPts val="0"/>
              </a:spcAft>
              <a:buClr>
                <a:schemeClr val="accent3"/>
              </a:buClr>
              <a:buFont typeface="Wingdings 2"/>
              <a:buChar char=""/>
              <a:defRPr/>
            </a:pPr>
            <a:r>
              <a:rPr lang="en-IN" sz="1600" dirty="0" smtClean="0"/>
              <a:t>Regulating valve contains a stainless steel sleeve and balls and a sapphire ball.</a:t>
            </a:r>
            <a:endParaRPr lang="en-US" sz="1600" b="1" dirty="0" smtClean="0"/>
          </a:p>
        </p:txBody>
      </p:sp>
      <p:cxnSp>
        <p:nvCxnSpPr>
          <p:cNvPr id="6" name="Straight Arrow Connector 5"/>
          <p:cNvCxnSpPr/>
          <p:nvPr/>
        </p:nvCxnSpPr>
        <p:spPr>
          <a:xfrm>
            <a:off x="3857625" y="3571875"/>
            <a:ext cx="1928813" cy="1500188"/>
          </a:xfrm>
          <a:prstGeom prst="straightConnector1">
            <a:avLst/>
          </a:prstGeom>
          <a:ln w="412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3571875" y="4143375"/>
            <a:ext cx="1720850" cy="11572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3851275" y="4076700"/>
            <a:ext cx="1216025" cy="720725"/>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8027988" y="2636838"/>
            <a:ext cx="642937" cy="10001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cxnSp>
        <p:nvCxnSpPr>
          <p:cNvPr id="15" name="Straight Arrow Connector 14"/>
          <p:cNvCxnSpPr/>
          <p:nvPr/>
        </p:nvCxnSpPr>
        <p:spPr>
          <a:xfrm rot="5400000">
            <a:off x="7858919" y="2428082"/>
            <a:ext cx="1000125" cy="158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9708" name="TextBox 15"/>
          <p:cNvSpPr txBox="1">
            <a:spLocks noChangeArrowheads="1"/>
          </p:cNvSpPr>
          <p:nvPr/>
        </p:nvSpPr>
        <p:spPr bwMode="auto">
          <a:xfrm>
            <a:off x="7786688" y="1571625"/>
            <a:ext cx="1058862" cy="369888"/>
          </a:xfrm>
          <a:prstGeom prst="rect">
            <a:avLst/>
          </a:prstGeom>
          <a:noFill/>
          <a:ln w="9525">
            <a:noFill/>
            <a:miter lim="800000"/>
            <a:headEnd/>
            <a:tailEnd/>
          </a:ln>
        </p:spPr>
        <p:txBody>
          <a:bodyPr wrap="none">
            <a:spAutoFit/>
          </a:bodyPr>
          <a:lstStyle/>
          <a:p>
            <a:r>
              <a:rPr lang="en-US" dirty="0">
                <a:latin typeface="Constantia" pitchFamily="18" charset="0"/>
              </a:rPr>
              <a:t>Slit valve</a:t>
            </a:r>
            <a:endParaRPr lang="en-IN" dirty="0">
              <a:latin typeface="Constantia" pitchFamily="18" charset="0"/>
            </a:endParaRPr>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28794" y="928670"/>
            <a:ext cx="4640501" cy="830997"/>
          </a:xfrm>
          <a:prstGeom prst="rect">
            <a:avLst/>
          </a:prstGeom>
          <a:solidFill>
            <a:srgbClr val="FFC000"/>
          </a:solidFill>
          <a:scene3d>
            <a:camera prst="orthographicFront"/>
            <a:lightRig rig="threePt" dir="t"/>
          </a:scene3d>
          <a:sp3d>
            <a:bevelT w="165100" h="133350"/>
          </a:sp3d>
        </p:spPr>
        <p:txBody>
          <a:bodyPr wrap="none">
            <a:spAutoFit/>
          </a:bodyPr>
          <a:lstStyle/>
          <a:p>
            <a:pPr fontAlgn="auto">
              <a:spcBef>
                <a:spcPts val="0"/>
              </a:spcBef>
              <a:spcAft>
                <a:spcPts val="0"/>
              </a:spcAft>
              <a:defRPr/>
            </a:pPr>
            <a:r>
              <a:rPr lang="en-US" sz="4800" dirty="0">
                <a:latin typeface="+mn-lt"/>
                <a:cs typeface="+mn-cs"/>
              </a:rPr>
              <a:t>Diaphragm valve</a:t>
            </a:r>
            <a:endParaRPr lang="en-IN" sz="4800" dirty="0">
              <a:latin typeface="+mn-lt"/>
              <a:cs typeface="+mn-cs"/>
            </a:endParaRPr>
          </a:p>
        </p:txBody>
      </p:sp>
      <p:sp>
        <p:nvSpPr>
          <p:cNvPr id="3" name="TextBox 2"/>
          <p:cNvSpPr txBox="1"/>
          <p:nvPr/>
        </p:nvSpPr>
        <p:spPr>
          <a:xfrm>
            <a:off x="1285852" y="3371671"/>
            <a:ext cx="6718442" cy="1200329"/>
          </a:xfrm>
          <a:prstGeom prst="rect">
            <a:avLst/>
          </a:prstGeom>
          <a:solidFill>
            <a:srgbClr val="FF99FF"/>
          </a:solidFill>
          <a:scene3d>
            <a:camera prst="orthographicFront"/>
            <a:lightRig rig="threePt" dir="t"/>
          </a:scene3d>
          <a:sp3d>
            <a:bevelT w="158750" h="101600"/>
          </a:sp3d>
        </p:spPr>
        <p:txBody>
          <a:bodyPr wrap="none">
            <a:spAutoFit/>
          </a:bodyPr>
          <a:lstStyle/>
          <a:p>
            <a:pPr fontAlgn="auto">
              <a:spcBef>
                <a:spcPts val="0"/>
              </a:spcBef>
              <a:spcAft>
                <a:spcPts val="0"/>
              </a:spcAft>
              <a:buFont typeface="Arial" pitchFamily="34" charset="0"/>
              <a:buChar char="•"/>
              <a:defRPr/>
            </a:pPr>
            <a:r>
              <a:rPr lang="en-US" sz="2400" dirty="0">
                <a:latin typeface="+mn-lt"/>
                <a:cs typeface="+mn-cs"/>
              </a:rPr>
              <a:t>Most commonly used type of valve.</a:t>
            </a:r>
          </a:p>
          <a:p>
            <a:pPr fontAlgn="auto">
              <a:spcBef>
                <a:spcPts val="0"/>
              </a:spcBef>
              <a:spcAft>
                <a:spcPts val="0"/>
              </a:spcAft>
              <a:buFont typeface="Arial" pitchFamily="34" charset="0"/>
              <a:buChar char="•"/>
              <a:defRPr/>
            </a:pPr>
            <a:r>
              <a:rPr lang="en-US" sz="2400" dirty="0">
                <a:latin typeface="+mn-lt"/>
                <a:cs typeface="+mn-cs"/>
              </a:rPr>
              <a:t>Involve the deflection of a silicone membrane in </a:t>
            </a:r>
          </a:p>
          <a:p>
            <a:pPr fontAlgn="auto">
              <a:spcBef>
                <a:spcPts val="0"/>
              </a:spcBef>
              <a:spcAft>
                <a:spcPts val="0"/>
              </a:spcAft>
              <a:defRPr/>
            </a:pPr>
            <a:r>
              <a:rPr lang="en-US" sz="2400" dirty="0">
                <a:latin typeface="+mn-lt"/>
                <a:cs typeface="+mn-cs"/>
              </a:rPr>
              <a:t>response to pressure in order to allow flow of CSF</a:t>
            </a:r>
            <a:endParaRPr lang="en-IN" sz="2400" dirty="0">
              <a:latin typeface="+mn-lt"/>
              <a:cs typeface="+mn-cs"/>
            </a:endParaRPr>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28794" y="928670"/>
            <a:ext cx="4640501" cy="830997"/>
          </a:xfrm>
          <a:prstGeom prst="rect">
            <a:avLst/>
          </a:prstGeom>
          <a:solidFill>
            <a:srgbClr val="FFC000"/>
          </a:solidFill>
          <a:scene3d>
            <a:camera prst="orthographicFront"/>
            <a:lightRig rig="threePt" dir="t"/>
          </a:scene3d>
          <a:sp3d>
            <a:bevelT w="165100" h="133350"/>
          </a:sp3d>
        </p:spPr>
        <p:txBody>
          <a:bodyPr wrap="none">
            <a:spAutoFit/>
          </a:bodyPr>
          <a:lstStyle/>
          <a:p>
            <a:pPr fontAlgn="auto">
              <a:spcBef>
                <a:spcPts val="0"/>
              </a:spcBef>
              <a:spcAft>
                <a:spcPts val="0"/>
              </a:spcAft>
              <a:defRPr/>
            </a:pPr>
            <a:r>
              <a:rPr lang="en-US" sz="4800" dirty="0">
                <a:latin typeface="+mn-lt"/>
                <a:cs typeface="+mn-cs"/>
              </a:rPr>
              <a:t>Diaphragm valve</a:t>
            </a:r>
            <a:endParaRPr lang="en-IN" sz="4800" dirty="0">
              <a:latin typeface="+mn-lt"/>
              <a:cs typeface="+mn-cs"/>
            </a:endParaRPr>
          </a:p>
        </p:txBody>
      </p:sp>
      <p:sp>
        <p:nvSpPr>
          <p:cNvPr id="7" name="TextBox 6"/>
          <p:cNvSpPr txBox="1"/>
          <p:nvPr/>
        </p:nvSpPr>
        <p:spPr>
          <a:xfrm>
            <a:off x="1501873" y="5929330"/>
            <a:ext cx="1165127" cy="369332"/>
          </a:xfrm>
          <a:prstGeom prst="rect">
            <a:avLst/>
          </a:prstGeom>
          <a:solidFill>
            <a:srgbClr val="FF99FF"/>
          </a:solidFill>
          <a:scene3d>
            <a:camera prst="orthographicFront"/>
            <a:lightRig rig="threePt" dir="t"/>
          </a:scene3d>
          <a:sp3d>
            <a:bevelT w="165100" h="114300"/>
          </a:sp3d>
        </p:spPr>
        <p:txBody>
          <a:bodyPr wrap="none">
            <a:spAutoFit/>
          </a:bodyPr>
          <a:lstStyle/>
          <a:p>
            <a:pPr fontAlgn="auto">
              <a:spcBef>
                <a:spcPts val="0"/>
              </a:spcBef>
              <a:spcAft>
                <a:spcPts val="0"/>
              </a:spcAft>
              <a:defRPr/>
            </a:pPr>
            <a:r>
              <a:rPr lang="en-US" dirty="0">
                <a:latin typeface="+mn-lt"/>
                <a:cs typeface="+mn-cs"/>
              </a:rPr>
              <a:t>Ceredrain</a:t>
            </a:r>
            <a:endParaRPr lang="en-IN" dirty="0">
              <a:latin typeface="+mn-lt"/>
              <a:cs typeface="+mn-cs"/>
            </a:endParaRPr>
          </a:p>
        </p:txBody>
      </p:sp>
      <p:sp>
        <p:nvSpPr>
          <p:cNvPr id="8" name="TextBox 7"/>
          <p:cNvSpPr txBox="1"/>
          <p:nvPr/>
        </p:nvSpPr>
        <p:spPr>
          <a:xfrm>
            <a:off x="5143504" y="5929330"/>
            <a:ext cx="2685351" cy="369332"/>
          </a:xfrm>
          <a:prstGeom prst="rect">
            <a:avLst/>
          </a:prstGeom>
          <a:solidFill>
            <a:srgbClr val="FF99FF"/>
          </a:solidFill>
          <a:scene3d>
            <a:camera prst="orthographicFront"/>
            <a:lightRig rig="threePt" dir="t"/>
          </a:scene3d>
          <a:sp3d>
            <a:bevelT w="146050" h="114300"/>
          </a:sp3d>
        </p:spPr>
        <p:txBody>
          <a:bodyPr wrap="none">
            <a:spAutoFit/>
          </a:bodyPr>
          <a:lstStyle/>
          <a:p>
            <a:pPr fontAlgn="auto">
              <a:spcBef>
                <a:spcPts val="0"/>
              </a:spcBef>
              <a:spcAft>
                <a:spcPts val="0"/>
              </a:spcAft>
              <a:defRPr/>
            </a:pPr>
            <a:r>
              <a:rPr lang="en-IN" dirty="0" smtClean="0">
                <a:latin typeface="+mn-lt"/>
                <a:cs typeface="+mn-cs"/>
              </a:rPr>
              <a:t>Ref: www.lifecarehll.com</a:t>
            </a:r>
            <a:endParaRPr lang="en-IN" dirty="0">
              <a:latin typeface="+mn-lt"/>
              <a:cs typeface="+mn-cs"/>
            </a:endParaRPr>
          </a:p>
        </p:txBody>
      </p:sp>
      <p:pic>
        <p:nvPicPr>
          <p:cNvPr id="2" name="Picture 1" descr="ceredrain.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63700" y="1905000"/>
            <a:ext cx="4974771" cy="3657600"/>
          </a:xfrm>
          <a:prstGeom prst="rect">
            <a:avLst/>
          </a:prstGeom>
        </p:spPr>
      </p:pic>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pPr eaLnBrk="1" fontAlgn="auto" hangingPunct="1">
              <a:spcAft>
                <a:spcPts val="0"/>
              </a:spcAft>
              <a:defRPr/>
            </a:pPr>
            <a:r>
              <a:rPr lang="en-US" dirty="0"/>
              <a:t>Basic Valve Features</a:t>
            </a:r>
          </a:p>
        </p:txBody>
      </p:sp>
      <p:sp>
        <p:nvSpPr>
          <p:cNvPr id="32771" name="Rectangle 3"/>
          <p:cNvSpPr>
            <a:spLocks noChangeArrowheads="1"/>
          </p:cNvSpPr>
          <p:nvPr/>
        </p:nvSpPr>
        <p:spPr bwMode="auto">
          <a:xfrm>
            <a:off x="533400" y="2209800"/>
            <a:ext cx="8610600" cy="4016375"/>
          </a:xfrm>
          <a:prstGeom prst="rect">
            <a:avLst/>
          </a:prstGeom>
          <a:noFill/>
          <a:ln w="9525">
            <a:noFill/>
            <a:miter lim="800000"/>
            <a:headEnd/>
            <a:tailEnd/>
          </a:ln>
        </p:spPr>
        <p:txBody>
          <a:bodyPr>
            <a:spAutoFit/>
          </a:bodyPr>
          <a:lstStyle/>
          <a:p>
            <a:pPr>
              <a:lnSpc>
                <a:spcPct val="90000"/>
              </a:lnSpc>
              <a:spcBef>
                <a:spcPct val="50000"/>
              </a:spcBef>
              <a:buClr>
                <a:schemeClr val="folHlink"/>
              </a:buClr>
              <a:buSzPct val="60000"/>
              <a:buFont typeface="Wingdings" pitchFamily="2" charset="2"/>
              <a:buChar char="n"/>
            </a:pPr>
            <a:r>
              <a:rPr lang="en-US" sz="3200" dirty="0">
                <a:latin typeface="Constantia" pitchFamily="18" charset="0"/>
              </a:rPr>
              <a:t>Valve mechanism of dissimilar materials</a:t>
            </a:r>
          </a:p>
          <a:p>
            <a:pPr lvl="1">
              <a:lnSpc>
                <a:spcPct val="90000"/>
              </a:lnSpc>
              <a:spcBef>
                <a:spcPct val="50000"/>
              </a:spcBef>
              <a:buClr>
                <a:schemeClr val="hlink"/>
              </a:buClr>
              <a:buSzPct val="55000"/>
              <a:buFont typeface="Wingdings" pitchFamily="2" charset="2"/>
              <a:buChar char="n"/>
            </a:pPr>
            <a:r>
              <a:rPr lang="en-US" sz="2800" dirty="0">
                <a:latin typeface="Constantia" pitchFamily="18" charset="0"/>
              </a:rPr>
              <a:t>Differential pressure mechanism</a:t>
            </a:r>
          </a:p>
          <a:p>
            <a:pPr lvl="2">
              <a:lnSpc>
                <a:spcPct val="90000"/>
              </a:lnSpc>
              <a:spcBef>
                <a:spcPct val="50000"/>
              </a:spcBef>
              <a:buClr>
                <a:schemeClr val="folHlink"/>
              </a:buClr>
              <a:buSzPct val="50000"/>
              <a:buFont typeface="Wingdings" pitchFamily="2" charset="2"/>
              <a:buChar char="n"/>
            </a:pPr>
            <a:r>
              <a:rPr lang="en-US" dirty="0">
                <a:latin typeface="Constantia" pitchFamily="18" charset="0"/>
              </a:rPr>
              <a:t>When the sum of inlet and outlet pressure exceed a threshold value, valve opens and drains</a:t>
            </a:r>
          </a:p>
          <a:p>
            <a:pPr>
              <a:lnSpc>
                <a:spcPct val="90000"/>
              </a:lnSpc>
              <a:spcBef>
                <a:spcPct val="50000"/>
              </a:spcBef>
              <a:buClr>
                <a:schemeClr val="folHlink"/>
              </a:buClr>
              <a:buSzPct val="60000"/>
              <a:buFont typeface="Wingdings" pitchFamily="2" charset="2"/>
              <a:buChar char="n"/>
            </a:pPr>
            <a:r>
              <a:rPr lang="en-US" sz="3200" dirty="0">
                <a:latin typeface="Constantia" pitchFamily="18" charset="0"/>
              </a:rPr>
              <a:t>Central reservoir for percutaneous CSF access</a:t>
            </a:r>
          </a:p>
          <a:p>
            <a:pPr>
              <a:lnSpc>
                <a:spcPct val="90000"/>
              </a:lnSpc>
              <a:spcBef>
                <a:spcPct val="50000"/>
              </a:spcBef>
              <a:buClr>
                <a:schemeClr val="folHlink"/>
              </a:buClr>
              <a:buSzPct val="60000"/>
              <a:buFont typeface="Wingdings" pitchFamily="2" charset="2"/>
              <a:buChar char="n"/>
            </a:pPr>
            <a:r>
              <a:rPr lang="en-US" sz="3200" dirty="0">
                <a:latin typeface="Constantia" pitchFamily="18" charset="0"/>
              </a:rPr>
              <a:t>Plastic base for rigidity and stability</a:t>
            </a:r>
          </a:p>
          <a:p>
            <a:pPr>
              <a:lnSpc>
                <a:spcPct val="90000"/>
              </a:lnSpc>
              <a:spcBef>
                <a:spcPct val="50000"/>
              </a:spcBef>
              <a:buClr>
                <a:schemeClr val="folHlink"/>
              </a:buClr>
              <a:buSzPct val="60000"/>
              <a:buFont typeface="Wingdings" pitchFamily="2" charset="2"/>
              <a:buChar char="n"/>
            </a:pPr>
            <a:r>
              <a:rPr lang="en-US" sz="3200" dirty="0">
                <a:latin typeface="Constantia" pitchFamily="18" charset="0"/>
              </a:rPr>
              <a:t>Non-metallic design</a:t>
            </a:r>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050"/>
          <p:cNvSpPr>
            <a:spLocks noGrp="1" noChangeArrowheads="1"/>
          </p:cNvSpPr>
          <p:nvPr>
            <p:ph type="title"/>
          </p:nvPr>
        </p:nvSpPr>
        <p:spPr/>
        <p:txBody>
          <a:bodyPr/>
          <a:lstStyle/>
          <a:p>
            <a:pPr eaLnBrk="1" hangingPunct="1"/>
            <a:r>
              <a:rPr lang="en-US" dirty="0" smtClean="0"/>
              <a:t>Button Valve</a:t>
            </a:r>
          </a:p>
        </p:txBody>
      </p:sp>
      <p:sp>
        <p:nvSpPr>
          <p:cNvPr id="158723" name="Rectangle 2051"/>
          <p:cNvSpPr>
            <a:spLocks noGrp="1" noChangeArrowheads="1"/>
          </p:cNvSpPr>
          <p:nvPr>
            <p:ph type="body" sz="half" idx="1"/>
          </p:nvPr>
        </p:nvSpPr>
        <p:spPr>
          <a:xfrm>
            <a:off x="228600" y="2133600"/>
            <a:ext cx="3486144" cy="3509978"/>
          </a:xfrm>
          <a:solidFill>
            <a:srgbClr val="FFC000"/>
          </a:solidFill>
          <a:scene3d>
            <a:camera prst="orthographicFront"/>
            <a:lightRig rig="threePt" dir="t"/>
          </a:scene3d>
          <a:sp3d>
            <a:bevelT w="146050" h="101600"/>
          </a:sp3d>
        </p:spPr>
        <p:txBody>
          <a:bodyPr>
            <a:normAutofit/>
          </a:bodyPr>
          <a:lstStyle/>
          <a:p>
            <a:pPr marL="274320" indent="-274320" eaLnBrk="1" fontAlgn="auto" hangingPunct="1">
              <a:spcAft>
                <a:spcPts val="0"/>
              </a:spcAft>
              <a:buClr>
                <a:schemeClr val="accent3"/>
              </a:buClr>
              <a:buFont typeface="Wingdings 2"/>
              <a:buChar char=""/>
              <a:defRPr/>
            </a:pPr>
            <a:r>
              <a:rPr lang="en-US" sz="2800" dirty="0"/>
              <a:t>For neonatal use (premature infants)</a:t>
            </a:r>
          </a:p>
          <a:p>
            <a:pPr marL="274320" indent="-274320" eaLnBrk="1" fontAlgn="auto" hangingPunct="1">
              <a:spcAft>
                <a:spcPts val="0"/>
              </a:spcAft>
              <a:buClr>
                <a:schemeClr val="accent3"/>
              </a:buClr>
              <a:buFont typeface="Wingdings 2"/>
              <a:buChar char=""/>
              <a:defRPr/>
            </a:pPr>
            <a:r>
              <a:rPr lang="en-US" sz="2800" dirty="0"/>
              <a:t>Profile: 4 mm</a:t>
            </a:r>
          </a:p>
          <a:p>
            <a:pPr marL="274320" indent="-274320" eaLnBrk="1" fontAlgn="auto" hangingPunct="1">
              <a:spcAft>
                <a:spcPts val="0"/>
              </a:spcAft>
              <a:buClr>
                <a:schemeClr val="accent3"/>
              </a:buClr>
              <a:buFont typeface="Wingdings 2"/>
              <a:buChar char=""/>
              <a:defRPr/>
            </a:pPr>
            <a:r>
              <a:rPr lang="en-US" sz="2800" dirty="0"/>
              <a:t>Requires use of separate reservoir</a:t>
            </a:r>
          </a:p>
          <a:p>
            <a:pPr marL="274320" indent="-274320" eaLnBrk="1" fontAlgn="auto" hangingPunct="1">
              <a:spcAft>
                <a:spcPts val="0"/>
              </a:spcAft>
              <a:buClr>
                <a:schemeClr val="accent3"/>
              </a:buClr>
              <a:buFont typeface="Wingdings 2"/>
              <a:buChar char=""/>
              <a:defRPr/>
            </a:pPr>
            <a:r>
              <a:rPr lang="en-US" sz="2800" dirty="0"/>
              <a:t>No occluders</a:t>
            </a:r>
          </a:p>
        </p:txBody>
      </p:sp>
      <p:sp>
        <p:nvSpPr>
          <p:cNvPr id="2" name="ClipArt Placeholder 1"/>
          <p:cNvSpPr>
            <a:spLocks noGrp="1"/>
          </p:cNvSpPr>
          <p:nvPr>
            <p:ph type="clipArt" sz="half" idx="2"/>
          </p:nvPr>
        </p:nvSpPr>
        <p:spPr/>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9"/>
          <p:cNvSpPr>
            <a:spLocks noChangeArrowheads="1"/>
          </p:cNvSpPr>
          <p:nvPr/>
        </p:nvSpPr>
        <p:spPr bwMode="auto">
          <a:xfrm rot="5427348">
            <a:off x="6245225" y="4259263"/>
            <a:ext cx="1290637" cy="388938"/>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folHlink"/>
          </a:solidFill>
          <a:ln w="9525">
            <a:solidFill>
              <a:schemeClr val="tx1"/>
            </a:solidFill>
            <a:miter lim="800000"/>
            <a:headEnd/>
            <a:tailEnd/>
          </a:ln>
        </p:spPr>
        <p:txBody>
          <a:bodyPr wrap="none" anchor="ctr"/>
          <a:lstStyle/>
          <a:p>
            <a:endParaRPr lang="en-US" dirty="0"/>
          </a:p>
        </p:txBody>
      </p:sp>
      <p:sp>
        <p:nvSpPr>
          <p:cNvPr id="108546" name="Rectangle 2"/>
          <p:cNvSpPr>
            <a:spLocks noGrp="1" noChangeArrowheads="1"/>
          </p:cNvSpPr>
          <p:nvPr>
            <p:ph type="title"/>
          </p:nvPr>
        </p:nvSpPr>
        <p:spPr/>
        <p:txBody>
          <a:bodyPr>
            <a:normAutofit fontScale="90000"/>
          </a:bodyPr>
          <a:lstStyle/>
          <a:p>
            <a:pPr eaLnBrk="1" fontAlgn="auto" hangingPunct="1">
              <a:spcAft>
                <a:spcPts val="0"/>
              </a:spcAft>
              <a:defRPr/>
            </a:pPr>
            <a:r>
              <a:rPr lang="en-US" dirty="0"/>
              <a:t>Differential Pressure Valve</a:t>
            </a:r>
            <a:br>
              <a:rPr lang="en-US" dirty="0"/>
            </a:br>
            <a:r>
              <a:rPr lang="en-US" sz="4000" i="1" dirty="0"/>
              <a:t>In Reality</a:t>
            </a:r>
          </a:p>
        </p:txBody>
      </p:sp>
      <p:pic>
        <p:nvPicPr>
          <p:cNvPr id="34820" name="Picture 3"/>
          <p:cNvPicPr>
            <a:picLocks noChangeArrowheads="1"/>
          </p:cNvPicPr>
          <p:nvPr/>
        </p:nvPicPr>
        <p:blipFill>
          <a:blip r:embed="rId3" cstate="print">
            <a:duotone>
              <a:prstClr val="black"/>
              <a:schemeClr val="accent2">
                <a:tint val="45000"/>
                <a:satMod val="400000"/>
              </a:schemeClr>
            </a:duotone>
          </a:blip>
          <a:srcRect/>
          <a:stretch>
            <a:fillRect/>
          </a:stretch>
        </p:blipFill>
        <p:spPr bwMode="auto">
          <a:xfrm>
            <a:off x="2971800" y="1981200"/>
            <a:ext cx="2300288" cy="4691063"/>
          </a:xfrm>
          <a:prstGeom prst="rect">
            <a:avLst/>
          </a:prstGeom>
          <a:noFill/>
          <a:ln w="9525">
            <a:noFill/>
            <a:miter lim="800000"/>
            <a:headEnd/>
            <a:tailEnd/>
          </a:ln>
        </p:spPr>
      </p:pic>
      <p:sp>
        <p:nvSpPr>
          <p:cNvPr id="33797" name="Line 4"/>
          <p:cNvSpPr>
            <a:spLocks noChangeShapeType="1"/>
          </p:cNvSpPr>
          <p:nvPr/>
        </p:nvSpPr>
        <p:spPr bwMode="auto">
          <a:xfrm>
            <a:off x="1828800" y="2590800"/>
            <a:ext cx="1676400" cy="0"/>
          </a:xfrm>
          <a:prstGeom prst="line">
            <a:avLst/>
          </a:prstGeom>
          <a:noFill/>
          <a:ln w="25400">
            <a:solidFill>
              <a:schemeClr val="tx1"/>
            </a:solidFill>
            <a:miter lim="800000"/>
            <a:headEnd/>
            <a:tailEnd/>
          </a:ln>
        </p:spPr>
        <p:txBody>
          <a:bodyPr wrap="none"/>
          <a:lstStyle/>
          <a:p>
            <a:endParaRPr lang="en-US" dirty="0"/>
          </a:p>
        </p:txBody>
      </p:sp>
      <p:sp>
        <p:nvSpPr>
          <p:cNvPr id="33798" name="Text Box 5"/>
          <p:cNvSpPr txBox="1">
            <a:spLocks noChangeArrowheads="1"/>
          </p:cNvSpPr>
          <p:nvPr/>
        </p:nvSpPr>
        <p:spPr bwMode="auto">
          <a:xfrm>
            <a:off x="136525" y="2395538"/>
            <a:ext cx="3368675" cy="762000"/>
          </a:xfrm>
          <a:prstGeom prst="rect">
            <a:avLst/>
          </a:prstGeom>
          <a:noFill/>
          <a:ln w="9525">
            <a:noFill/>
            <a:miter lim="800000"/>
            <a:headEnd/>
            <a:tailEnd/>
          </a:ln>
        </p:spPr>
        <p:txBody>
          <a:bodyPr>
            <a:spAutoFit/>
          </a:bodyPr>
          <a:lstStyle/>
          <a:p>
            <a:r>
              <a:rPr lang="en-US" dirty="0">
                <a:latin typeface="Constantia" pitchFamily="18" charset="0"/>
              </a:rPr>
              <a:t>+ 8 cm H</a:t>
            </a:r>
            <a:r>
              <a:rPr lang="en-US" baseline="-25000" dirty="0">
                <a:latin typeface="Constantia" pitchFamily="18" charset="0"/>
              </a:rPr>
              <a:t>2</a:t>
            </a:r>
            <a:r>
              <a:rPr lang="en-US" dirty="0">
                <a:latin typeface="Constantia" pitchFamily="18" charset="0"/>
              </a:rPr>
              <a:t>0</a:t>
            </a:r>
          </a:p>
          <a:p>
            <a:r>
              <a:rPr lang="en-US" sz="2000" dirty="0">
                <a:latin typeface="Constantia" pitchFamily="18" charset="0"/>
              </a:rPr>
              <a:t>Medium Valve</a:t>
            </a:r>
          </a:p>
        </p:txBody>
      </p:sp>
      <p:sp>
        <p:nvSpPr>
          <p:cNvPr id="33799" name="Text Box 6"/>
          <p:cNvSpPr txBox="1">
            <a:spLocks noChangeArrowheads="1"/>
          </p:cNvSpPr>
          <p:nvPr/>
        </p:nvSpPr>
        <p:spPr bwMode="auto">
          <a:xfrm>
            <a:off x="6934200" y="2090738"/>
            <a:ext cx="609600" cy="457200"/>
          </a:xfrm>
          <a:prstGeom prst="rect">
            <a:avLst/>
          </a:prstGeom>
          <a:noFill/>
          <a:ln w="9525">
            <a:noFill/>
            <a:miter lim="800000"/>
            <a:headEnd/>
            <a:tailEnd/>
          </a:ln>
        </p:spPr>
        <p:txBody>
          <a:bodyPr>
            <a:spAutoFit/>
          </a:bodyPr>
          <a:lstStyle/>
          <a:p>
            <a:endParaRPr lang="en-US" dirty="0">
              <a:latin typeface="Constantia" pitchFamily="18" charset="0"/>
            </a:endParaRPr>
          </a:p>
        </p:txBody>
      </p:sp>
      <p:sp>
        <p:nvSpPr>
          <p:cNvPr id="33800" name="Text Box 7"/>
          <p:cNvSpPr txBox="1">
            <a:spLocks noChangeArrowheads="1"/>
          </p:cNvSpPr>
          <p:nvPr/>
        </p:nvSpPr>
        <p:spPr bwMode="auto">
          <a:xfrm>
            <a:off x="5368925" y="1981200"/>
            <a:ext cx="3775075" cy="611188"/>
          </a:xfrm>
          <a:prstGeom prst="rect">
            <a:avLst/>
          </a:prstGeom>
          <a:noFill/>
          <a:ln w="9525">
            <a:noFill/>
            <a:miter lim="800000"/>
            <a:headEnd/>
            <a:tailEnd/>
          </a:ln>
        </p:spPr>
        <p:txBody>
          <a:bodyPr>
            <a:spAutoFit/>
          </a:bodyPr>
          <a:lstStyle/>
          <a:p>
            <a:r>
              <a:rPr lang="en-US" b="1" dirty="0">
                <a:latin typeface="Constantia" pitchFamily="18" charset="0"/>
              </a:rPr>
              <a:t> </a:t>
            </a:r>
            <a:r>
              <a:rPr lang="en-US" sz="1600" b="1" dirty="0">
                <a:latin typeface="Constantia" pitchFamily="18" charset="0"/>
              </a:rPr>
              <a:t>8 cm H</a:t>
            </a:r>
            <a:r>
              <a:rPr lang="en-US" sz="1600" b="1" baseline="-25000" dirty="0">
                <a:latin typeface="Constantia" pitchFamily="18" charset="0"/>
              </a:rPr>
              <a:t>2</a:t>
            </a:r>
            <a:r>
              <a:rPr lang="en-US" sz="1600" b="1" dirty="0">
                <a:latin typeface="Constantia" pitchFamily="18" charset="0"/>
              </a:rPr>
              <a:t>0 (valve) + -48 cm H</a:t>
            </a:r>
            <a:r>
              <a:rPr lang="en-US" sz="1600" b="1" baseline="-25000" dirty="0">
                <a:latin typeface="Constantia" pitchFamily="18" charset="0"/>
              </a:rPr>
              <a:t>2</a:t>
            </a:r>
            <a:r>
              <a:rPr lang="en-US" sz="1600" b="1" dirty="0">
                <a:latin typeface="Constantia" pitchFamily="18" charset="0"/>
              </a:rPr>
              <a:t>0 (distal catheter) =-40 cm H</a:t>
            </a:r>
            <a:r>
              <a:rPr lang="en-US" sz="1600" b="1" baseline="-25000" dirty="0">
                <a:latin typeface="Constantia" pitchFamily="18" charset="0"/>
              </a:rPr>
              <a:t>2</a:t>
            </a:r>
            <a:r>
              <a:rPr lang="en-US" sz="1600" b="1" dirty="0">
                <a:latin typeface="Constantia" pitchFamily="18" charset="0"/>
              </a:rPr>
              <a:t>0</a:t>
            </a:r>
          </a:p>
        </p:txBody>
      </p:sp>
      <p:sp>
        <p:nvSpPr>
          <p:cNvPr id="33801" name="Text Box 8"/>
          <p:cNvSpPr txBox="1">
            <a:spLocks noChangeArrowheads="1"/>
          </p:cNvSpPr>
          <p:nvPr/>
        </p:nvSpPr>
        <p:spPr bwMode="auto">
          <a:xfrm>
            <a:off x="5943600" y="3200400"/>
            <a:ext cx="2971800" cy="2586038"/>
          </a:xfrm>
          <a:prstGeom prst="rect">
            <a:avLst/>
          </a:prstGeom>
          <a:noFill/>
          <a:ln w="9525">
            <a:solidFill>
              <a:schemeClr val="folHlink"/>
            </a:solidFill>
            <a:miter lim="800000"/>
            <a:headEnd/>
            <a:tailEnd/>
          </a:ln>
        </p:spPr>
        <p:txBody>
          <a:bodyPr>
            <a:spAutoFit/>
          </a:bodyPr>
          <a:lstStyle/>
          <a:p>
            <a:pPr algn="ctr"/>
            <a:r>
              <a:rPr lang="en-US" dirty="0">
                <a:latin typeface="Constantia" pitchFamily="18" charset="0"/>
              </a:rPr>
              <a:t>IVP (Ventricles)</a:t>
            </a:r>
          </a:p>
          <a:p>
            <a:pPr algn="ctr"/>
            <a:endParaRPr lang="en-US" dirty="0">
              <a:latin typeface="Constantia" pitchFamily="18" charset="0"/>
            </a:endParaRPr>
          </a:p>
          <a:p>
            <a:pPr algn="ctr"/>
            <a:endParaRPr lang="en-US" dirty="0">
              <a:latin typeface="Constantia" pitchFamily="18" charset="0"/>
            </a:endParaRPr>
          </a:p>
          <a:p>
            <a:pPr algn="ctr"/>
            <a:endParaRPr lang="en-US" dirty="0">
              <a:latin typeface="Constantia" pitchFamily="18" charset="0"/>
            </a:endParaRPr>
          </a:p>
          <a:p>
            <a:pPr algn="ctr"/>
            <a:endParaRPr lang="en-US" dirty="0">
              <a:latin typeface="Constantia" pitchFamily="18" charset="0"/>
            </a:endParaRPr>
          </a:p>
          <a:p>
            <a:pPr algn="ctr"/>
            <a:endParaRPr lang="en-US" dirty="0">
              <a:latin typeface="Constantia" pitchFamily="18" charset="0"/>
            </a:endParaRPr>
          </a:p>
          <a:p>
            <a:pPr algn="ctr"/>
            <a:endParaRPr lang="en-US" dirty="0">
              <a:latin typeface="Constantia" pitchFamily="18" charset="0"/>
            </a:endParaRPr>
          </a:p>
          <a:p>
            <a:pPr algn="ctr"/>
            <a:r>
              <a:rPr lang="en-US" dirty="0">
                <a:latin typeface="Constantia" pitchFamily="18" charset="0"/>
              </a:rPr>
              <a:t>IVP = -40 cm H</a:t>
            </a:r>
            <a:r>
              <a:rPr lang="en-US" baseline="-25000" dirty="0">
                <a:latin typeface="Constantia" pitchFamily="18" charset="0"/>
              </a:rPr>
              <a:t>2</a:t>
            </a:r>
            <a:r>
              <a:rPr lang="en-US" dirty="0">
                <a:latin typeface="Constantia" pitchFamily="18" charset="0"/>
              </a:rPr>
              <a:t>0</a:t>
            </a:r>
          </a:p>
          <a:p>
            <a:pPr algn="ctr"/>
            <a:r>
              <a:rPr lang="en-US" dirty="0">
                <a:latin typeface="Constantia" pitchFamily="18" charset="0"/>
              </a:rPr>
              <a:t>Siphoning</a:t>
            </a:r>
          </a:p>
        </p:txBody>
      </p:sp>
      <p:sp>
        <p:nvSpPr>
          <p:cNvPr id="33802" name="Text Box 10"/>
          <p:cNvSpPr txBox="1">
            <a:spLocks noChangeArrowheads="1"/>
          </p:cNvSpPr>
          <p:nvPr/>
        </p:nvSpPr>
        <p:spPr bwMode="auto">
          <a:xfrm>
            <a:off x="7239000" y="3810000"/>
            <a:ext cx="1676400" cy="646113"/>
          </a:xfrm>
          <a:prstGeom prst="rect">
            <a:avLst/>
          </a:prstGeom>
          <a:noFill/>
          <a:ln w="9525">
            <a:noFill/>
            <a:miter lim="800000"/>
            <a:headEnd/>
            <a:tailEnd/>
          </a:ln>
        </p:spPr>
        <p:txBody>
          <a:bodyPr>
            <a:spAutoFit/>
          </a:bodyPr>
          <a:lstStyle/>
          <a:p>
            <a:r>
              <a:rPr lang="en-US" dirty="0">
                <a:latin typeface="Constantia" pitchFamily="18" charset="0"/>
              </a:rPr>
              <a:t>Shunt </a:t>
            </a:r>
          </a:p>
          <a:p>
            <a:r>
              <a:rPr lang="en-US" dirty="0">
                <a:latin typeface="Constantia" pitchFamily="18" charset="0"/>
              </a:rPr>
              <a:t>Overdrains</a:t>
            </a:r>
          </a:p>
        </p:txBody>
      </p:sp>
      <p:sp>
        <p:nvSpPr>
          <p:cNvPr id="33803" name="Line 11"/>
          <p:cNvSpPr>
            <a:spLocks noChangeShapeType="1"/>
          </p:cNvSpPr>
          <p:nvPr/>
        </p:nvSpPr>
        <p:spPr bwMode="auto">
          <a:xfrm flipV="1">
            <a:off x="1828800" y="5334000"/>
            <a:ext cx="2743200" cy="0"/>
          </a:xfrm>
          <a:prstGeom prst="line">
            <a:avLst/>
          </a:prstGeom>
          <a:noFill/>
          <a:ln w="25400">
            <a:solidFill>
              <a:schemeClr val="tx1"/>
            </a:solidFill>
            <a:miter lim="800000"/>
            <a:headEnd/>
            <a:tailEnd/>
          </a:ln>
        </p:spPr>
        <p:txBody>
          <a:bodyPr wrap="none"/>
          <a:lstStyle/>
          <a:p>
            <a:endParaRPr lang="en-US" dirty="0"/>
          </a:p>
        </p:txBody>
      </p:sp>
      <p:sp>
        <p:nvSpPr>
          <p:cNvPr id="33804" name="Line 12"/>
          <p:cNvSpPr>
            <a:spLocks noChangeShapeType="1"/>
          </p:cNvSpPr>
          <p:nvPr/>
        </p:nvSpPr>
        <p:spPr bwMode="auto">
          <a:xfrm flipV="1">
            <a:off x="2514600" y="2590800"/>
            <a:ext cx="0" cy="1066800"/>
          </a:xfrm>
          <a:prstGeom prst="line">
            <a:avLst/>
          </a:prstGeom>
          <a:noFill/>
          <a:ln w="9525">
            <a:solidFill>
              <a:schemeClr val="tx1"/>
            </a:solidFill>
            <a:miter lim="800000"/>
            <a:headEnd/>
            <a:tailEnd type="triangle" w="med" len="med"/>
          </a:ln>
        </p:spPr>
        <p:txBody>
          <a:bodyPr wrap="none"/>
          <a:lstStyle/>
          <a:p>
            <a:endParaRPr lang="en-US" dirty="0"/>
          </a:p>
        </p:txBody>
      </p:sp>
      <p:sp>
        <p:nvSpPr>
          <p:cNvPr id="33805" name="Line 13"/>
          <p:cNvSpPr>
            <a:spLocks noChangeShapeType="1"/>
          </p:cNvSpPr>
          <p:nvPr/>
        </p:nvSpPr>
        <p:spPr bwMode="auto">
          <a:xfrm>
            <a:off x="2514600" y="4191000"/>
            <a:ext cx="0" cy="1143000"/>
          </a:xfrm>
          <a:prstGeom prst="line">
            <a:avLst/>
          </a:prstGeom>
          <a:noFill/>
          <a:ln w="9525">
            <a:solidFill>
              <a:schemeClr val="tx1"/>
            </a:solidFill>
            <a:miter lim="800000"/>
            <a:headEnd/>
            <a:tailEnd type="triangle" w="med" len="med"/>
          </a:ln>
        </p:spPr>
        <p:txBody>
          <a:bodyPr wrap="none"/>
          <a:lstStyle/>
          <a:p>
            <a:endParaRPr lang="en-US" dirty="0"/>
          </a:p>
        </p:txBody>
      </p:sp>
      <p:sp>
        <p:nvSpPr>
          <p:cNvPr id="33806" name="Text Box 14"/>
          <p:cNvSpPr txBox="1">
            <a:spLocks noChangeArrowheads="1"/>
          </p:cNvSpPr>
          <p:nvPr/>
        </p:nvSpPr>
        <p:spPr bwMode="auto">
          <a:xfrm>
            <a:off x="1828800" y="3657600"/>
            <a:ext cx="1120775" cy="457200"/>
          </a:xfrm>
          <a:prstGeom prst="rect">
            <a:avLst/>
          </a:prstGeom>
          <a:noFill/>
          <a:ln w="9525">
            <a:noFill/>
            <a:miter lim="800000"/>
            <a:headEnd/>
            <a:tailEnd/>
          </a:ln>
        </p:spPr>
        <p:txBody>
          <a:bodyPr wrap="none">
            <a:spAutoFit/>
          </a:bodyPr>
          <a:lstStyle/>
          <a:p>
            <a:r>
              <a:rPr lang="en-US" dirty="0">
                <a:latin typeface="Constantia" pitchFamily="18" charset="0"/>
              </a:rPr>
              <a:t>-48 cm</a:t>
            </a:r>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00166" y="857232"/>
            <a:ext cx="5571077" cy="769441"/>
          </a:xfrm>
          <a:prstGeom prst="rect">
            <a:avLst/>
          </a:prstGeom>
          <a:solidFill>
            <a:srgbClr val="FFC000"/>
          </a:solidFill>
          <a:scene3d>
            <a:camera prst="orthographicFront"/>
            <a:lightRig rig="threePt" dir="t"/>
          </a:scene3d>
          <a:sp3d>
            <a:bevelT w="146050" h="120650"/>
          </a:sp3d>
        </p:spPr>
        <p:txBody>
          <a:bodyPr wrap="none">
            <a:spAutoFit/>
          </a:bodyPr>
          <a:lstStyle/>
          <a:p>
            <a:pPr fontAlgn="auto">
              <a:spcBef>
                <a:spcPts val="0"/>
              </a:spcBef>
              <a:spcAft>
                <a:spcPts val="0"/>
              </a:spcAft>
              <a:defRPr/>
            </a:pPr>
            <a:r>
              <a:rPr lang="en-US" sz="4400" dirty="0">
                <a:latin typeface="+mn-lt"/>
                <a:cs typeface="+mn-cs"/>
              </a:rPr>
              <a:t>Flow Regulated Valves</a:t>
            </a:r>
            <a:endParaRPr lang="en-IN" sz="4400" dirty="0">
              <a:latin typeface="+mn-lt"/>
              <a:cs typeface="+mn-cs"/>
            </a:endParaRPr>
          </a:p>
        </p:txBody>
      </p:sp>
      <p:sp>
        <p:nvSpPr>
          <p:cNvPr id="7" name="TextBox 6"/>
          <p:cNvSpPr txBox="1"/>
          <p:nvPr/>
        </p:nvSpPr>
        <p:spPr>
          <a:xfrm>
            <a:off x="2077251" y="2000240"/>
            <a:ext cx="2799549" cy="923330"/>
          </a:xfrm>
          <a:prstGeom prst="rect">
            <a:avLst/>
          </a:prstGeom>
          <a:solidFill>
            <a:srgbClr val="92D050"/>
          </a:solidFill>
          <a:scene3d>
            <a:camera prst="orthographicFront"/>
            <a:lightRig rig="threePt" dir="t"/>
          </a:scene3d>
          <a:sp3d>
            <a:bevelT w="146050" h="95250"/>
          </a:sp3d>
        </p:spPr>
        <p:txBody>
          <a:bodyPr wrap="none">
            <a:spAutoFit/>
          </a:bodyPr>
          <a:lstStyle/>
          <a:p>
            <a:pPr fontAlgn="auto">
              <a:spcBef>
                <a:spcPts val="0"/>
              </a:spcBef>
              <a:spcAft>
                <a:spcPts val="0"/>
              </a:spcAft>
              <a:defRPr/>
            </a:pPr>
            <a:r>
              <a:rPr lang="en-US" dirty="0">
                <a:latin typeface="+mn-lt"/>
                <a:cs typeface="+mn-cs"/>
              </a:rPr>
              <a:t>Contoured synthetic ruby</a:t>
            </a:r>
          </a:p>
          <a:p>
            <a:pPr fontAlgn="auto">
              <a:spcBef>
                <a:spcPts val="0"/>
              </a:spcBef>
              <a:spcAft>
                <a:spcPts val="0"/>
              </a:spcAft>
              <a:defRPr/>
            </a:pPr>
            <a:r>
              <a:rPr lang="en-US" dirty="0">
                <a:latin typeface="+mn-lt"/>
                <a:cs typeface="+mn-cs"/>
              </a:rPr>
              <a:t> flow control pin that fits </a:t>
            </a:r>
          </a:p>
          <a:p>
            <a:pPr fontAlgn="auto">
              <a:spcBef>
                <a:spcPts val="0"/>
              </a:spcBef>
              <a:spcAft>
                <a:spcPts val="0"/>
              </a:spcAft>
              <a:defRPr/>
            </a:pPr>
            <a:r>
              <a:rPr lang="en-US" dirty="0">
                <a:latin typeface="+mn-lt"/>
                <a:cs typeface="+mn-cs"/>
              </a:rPr>
              <a:t>inside a movable ruby ring</a:t>
            </a:r>
            <a:endParaRPr lang="en-IN" dirty="0">
              <a:latin typeface="+mn-lt"/>
              <a:cs typeface="+mn-cs"/>
            </a:endParaRPr>
          </a:p>
        </p:txBody>
      </p:sp>
      <p:sp>
        <p:nvSpPr>
          <p:cNvPr id="10" name="TextBox 9"/>
          <p:cNvSpPr txBox="1"/>
          <p:nvPr/>
        </p:nvSpPr>
        <p:spPr>
          <a:xfrm>
            <a:off x="2086022" y="3357562"/>
            <a:ext cx="2943178" cy="1754326"/>
          </a:xfrm>
          <a:prstGeom prst="rect">
            <a:avLst/>
          </a:prstGeom>
          <a:solidFill>
            <a:srgbClr val="92D050"/>
          </a:solidFill>
          <a:scene3d>
            <a:camera prst="orthographicFront"/>
            <a:lightRig rig="threePt" dir="t"/>
          </a:scene3d>
          <a:sp3d>
            <a:bevelT w="171450" h="152400"/>
          </a:sp3d>
        </p:spPr>
        <p:txBody>
          <a:bodyPr wrap="none">
            <a:spAutoFit/>
          </a:bodyPr>
          <a:lstStyle/>
          <a:p>
            <a:pPr fontAlgn="auto">
              <a:spcBef>
                <a:spcPts val="0"/>
              </a:spcBef>
              <a:spcAft>
                <a:spcPts val="0"/>
              </a:spcAft>
              <a:defRPr/>
            </a:pPr>
            <a:r>
              <a:rPr lang="en-US" dirty="0">
                <a:latin typeface="+mn-lt"/>
                <a:cs typeface="+mn-cs"/>
              </a:rPr>
              <a:t>As the pressure increases , </a:t>
            </a:r>
          </a:p>
          <a:p>
            <a:pPr fontAlgn="auto">
              <a:spcBef>
                <a:spcPts val="0"/>
              </a:spcBef>
              <a:spcAft>
                <a:spcPts val="0"/>
              </a:spcAft>
              <a:defRPr/>
            </a:pPr>
            <a:r>
              <a:rPr lang="en-US" dirty="0">
                <a:latin typeface="+mn-lt"/>
                <a:cs typeface="+mn-cs"/>
              </a:rPr>
              <a:t>the ruby ring is deflected </a:t>
            </a:r>
          </a:p>
          <a:p>
            <a:pPr fontAlgn="auto">
              <a:spcBef>
                <a:spcPts val="0"/>
              </a:spcBef>
              <a:spcAft>
                <a:spcPts val="0"/>
              </a:spcAft>
              <a:defRPr/>
            </a:pPr>
            <a:r>
              <a:rPr lang="en-US" dirty="0">
                <a:latin typeface="+mn-lt"/>
                <a:cs typeface="+mn-cs"/>
              </a:rPr>
              <a:t>downwards, the ruby ring </a:t>
            </a:r>
          </a:p>
          <a:p>
            <a:pPr fontAlgn="auto">
              <a:spcBef>
                <a:spcPts val="0"/>
              </a:spcBef>
              <a:spcAft>
                <a:spcPts val="0"/>
              </a:spcAft>
              <a:defRPr/>
            </a:pPr>
            <a:r>
              <a:rPr lang="en-US" dirty="0">
                <a:latin typeface="+mn-lt"/>
                <a:cs typeface="+mn-cs"/>
              </a:rPr>
              <a:t>is tapered the flow aperture</a:t>
            </a:r>
          </a:p>
          <a:p>
            <a:pPr fontAlgn="auto">
              <a:spcBef>
                <a:spcPts val="0"/>
              </a:spcBef>
              <a:spcAft>
                <a:spcPts val="0"/>
              </a:spcAft>
              <a:defRPr/>
            </a:pPr>
            <a:r>
              <a:rPr lang="en-US" dirty="0">
                <a:latin typeface="+mn-lt"/>
                <a:cs typeface="+mn-cs"/>
              </a:rPr>
              <a:t> decreases which increases </a:t>
            </a:r>
          </a:p>
          <a:p>
            <a:pPr fontAlgn="auto">
              <a:spcBef>
                <a:spcPts val="0"/>
              </a:spcBef>
              <a:spcAft>
                <a:spcPts val="0"/>
              </a:spcAft>
              <a:defRPr/>
            </a:pPr>
            <a:r>
              <a:rPr lang="en-US" dirty="0">
                <a:latin typeface="+mn-lt"/>
                <a:cs typeface="+mn-cs"/>
              </a:rPr>
              <a:t>resistance and reduces flow.</a:t>
            </a:r>
            <a:endParaRPr lang="en-IN" dirty="0">
              <a:latin typeface="+mn-lt"/>
              <a:cs typeface="+mn-cs"/>
            </a:endParaRPr>
          </a:p>
        </p:txBody>
      </p:sp>
      <p:sp>
        <p:nvSpPr>
          <p:cNvPr id="13" name="TextBox 12"/>
          <p:cNvSpPr txBox="1"/>
          <p:nvPr/>
        </p:nvSpPr>
        <p:spPr>
          <a:xfrm>
            <a:off x="428596" y="5572140"/>
            <a:ext cx="8258204" cy="646331"/>
          </a:xfrm>
          <a:prstGeom prst="rect">
            <a:avLst/>
          </a:prstGeom>
          <a:solidFill>
            <a:srgbClr val="92D050"/>
          </a:solidFill>
          <a:scene3d>
            <a:camera prst="orthographicFront"/>
            <a:lightRig rig="threePt" dir="t"/>
          </a:scene3d>
          <a:sp3d>
            <a:bevelT w="146050" h="114300"/>
          </a:sp3d>
        </p:spPr>
        <p:txBody>
          <a:bodyPr wrap="square">
            <a:spAutoFit/>
          </a:bodyPr>
          <a:lstStyle/>
          <a:p>
            <a:pPr fontAlgn="auto">
              <a:spcBef>
                <a:spcPts val="0"/>
              </a:spcBef>
              <a:spcAft>
                <a:spcPts val="0"/>
              </a:spcAft>
              <a:defRPr/>
            </a:pPr>
            <a:r>
              <a:rPr lang="en-US" dirty="0">
                <a:latin typeface="+mn-lt"/>
                <a:cs typeface="+mn-cs"/>
              </a:rPr>
              <a:t>If the pressure is further increased the ruby ring is further deflected down </a:t>
            </a:r>
          </a:p>
          <a:p>
            <a:pPr fontAlgn="auto">
              <a:spcBef>
                <a:spcPts val="0"/>
              </a:spcBef>
              <a:spcAft>
                <a:spcPts val="0"/>
              </a:spcAft>
              <a:defRPr/>
            </a:pPr>
            <a:r>
              <a:rPr lang="en-US" dirty="0">
                <a:latin typeface="+mn-lt"/>
                <a:cs typeface="+mn-cs"/>
              </a:rPr>
              <a:t>until resistance is lowered  to allow rapid increase in flow rate.</a:t>
            </a:r>
            <a:endParaRPr lang="en-IN" dirty="0">
              <a:latin typeface="+mn-lt"/>
              <a:cs typeface="+mn-cs"/>
            </a:endParaRPr>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p:txBody>
          <a:bodyPr/>
          <a:lstStyle/>
          <a:p>
            <a:pPr eaLnBrk="1" hangingPunct="1"/>
            <a:r>
              <a:rPr lang="en-US" sz="5400" dirty="0" smtClean="0"/>
              <a:t>Introduction</a:t>
            </a:r>
            <a:endParaRPr lang="en-IN" sz="5400" dirty="0" smtClean="0"/>
          </a:p>
        </p:txBody>
      </p:sp>
      <p:sp>
        <p:nvSpPr>
          <p:cNvPr id="6" name="Text Placeholder 5"/>
          <p:cNvSpPr>
            <a:spLocks noGrp="1"/>
          </p:cNvSpPr>
          <p:nvPr>
            <p:ph idx="1"/>
          </p:nvPr>
        </p:nvSpPr>
        <p:spPr/>
        <p:txBody>
          <a:bodyPr>
            <a:normAutofit/>
          </a:bodyPr>
          <a:lstStyle/>
          <a:p>
            <a:pPr eaLnBrk="1" fontAlgn="auto" hangingPunct="1">
              <a:spcAft>
                <a:spcPts val="0"/>
              </a:spcAft>
              <a:buClr>
                <a:schemeClr val="accent3"/>
              </a:buClr>
              <a:buFont typeface="Arial" pitchFamily="34" charset="0"/>
              <a:buChar char="•"/>
              <a:defRPr/>
            </a:pPr>
            <a:r>
              <a:rPr lang="en-US" sz="3200" dirty="0" smtClean="0"/>
              <a:t> Controversial topic – which shunt is best?</a:t>
            </a:r>
          </a:p>
          <a:p>
            <a:pPr eaLnBrk="1" fontAlgn="auto" hangingPunct="1">
              <a:spcAft>
                <a:spcPts val="0"/>
              </a:spcAft>
              <a:buClr>
                <a:schemeClr val="accent3"/>
              </a:buClr>
              <a:buFont typeface="Arial" pitchFamily="34" charset="0"/>
              <a:buChar char="•"/>
              <a:defRPr/>
            </a:pPr>
            <a:r>
              <a:rPr lang="en-US" sz="3200" dirty="0" smtClean="0"/>
              <a:t>Confusion- how it works?</a:t>
            </a:r>
          </a:p>
          <a:p>
            <a:pPr eaLnBrk="1" fontAlgn="auto" hangingPunct="1">
              <a:spcAft>
                <a:spcPts val="0"/>
              </a:spcAft>
              <a:buClr>
                <a:schemeClr val="accent3"/>
              </a:buClr>
              <a:buFont typeface="Arial" pitchFamily="34" charset="0"/>
              <a:buChar char="•"/>
              <a:defRPr/>
            </a:pPr>
            <a:r>
              <a:rPr lang="en-US" sz="3200" dirty="0" smtClean="0"/>
              <a:t>Knowing the principles will help in intelligent selection of device.</a:t>
            </a:r>
          </a:p>
          <a:p>
            <a:pPr eaLnBrk="1" fontAlgn="auto" hangingPunct="1">
              <a:spcAft>
                <a:spcPts val="0"/>
              </a:spcAft>
              <a:buClr>
                <a:schemeClr val="accent3"/>
              </a:buClr>
              <a:buFont typeface="Arial" pitchFamily="34" charset="0"/>
              <a:buChar char="•"/>
              <a:defRPr/>
            </a:pPr>
            <a:endParaRPr lang="en-IN" sz="3200" dirty="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3042" y="714356"/>
            <a:ext cx="5571077" cy="769441"/>
          </a:xfrm>
          <a:prstGeom prst="rect">
            <a:avLst/>
          </a:prstGeom>
          <a:solidFill>
            <a:srgbClr val="FFC000"/>
          </a:solidFill>
          <a:scene3d>
            <a:camera prst="orthographicFront"/>
            <a:lightRig rig="threePt" dir="t"/>
          </a:scene3d>
          <a:sp3d>
            <a:bevelT w="146050" h="120650"/>
          </a:sp3d>
        </p:spPr>
        <p:txBody>
          <a:bodyPr wrap="none">
            <a:spAutoFit/>
          </a:bodyPr>
          <a:lstStyle/>
          <a:p>
            <a:pPr fontAlgn="auto">
              <a:spcBef>
                <a:spcPts val="0"/>
              </a:spcBef>
              <a:spcAft>
                <a:spcPts val="0"/>
              </a:spcAft>
              <a:defRPr/>
            </a:pPr>
            <a:r>
              <a:rPr lang="en-US" sz="4400" dirty="0">
                <a:latin typeface="+mn-lt"/>
                <a:cs typeface="+mn-cs"/>
              </a:rPr>
              <a:t>Flow Regulated Valves</a:t>
            </a:r>
            <a:endParaRPr lang="en-IN" sz="4400" dirty="0">
              <a:latin typeface="+mn-lt"/>
              <a:cs typeface="+mn-cs"/>
            </a:endParaRPr>
          </a:p>
        </p:txBody>
      </p:sp>
      <p:sp>
        <p:nvSpPr>
          <p:cNvPr id="4" name="TextBox 3"/>
          <p:cNvSpPr txBox="1"/>
          <p:nvPr/>
        </p:nvSpPr>
        <p:spPr>
          <a:xfrm>
            <a:off x="214282" y="1714488"/>
            <a:ext cx="4621458" cy="1200329"/>
          </a:xfrm>
          <a:prstGeom prst="rect">
            <a:avLst/>
          </a:prstGeom>
          <a:solidFill>
            <a:srgbClr val="92D050"/>
          </a:solidFill>
          <a:scene3d>
            <a:camera prst="orthographicFront"/>
            <a:lightRig rig="threePt" dir="t"/>
          </a:scene3d>
          <a:sp3d>
            <a:bevelT w="165100" h="146050"/>
          </a:sp3d>
        </p:spPr>
        <p:txBody>
          <a:bodyPr wrap="none">
            <a:spAutoFit/>
          </a:bodyPr>
          <a:lstStyle/>
          <a:p>
            <a:pPr fontAlgn="auto">
              <a:spcBef>
                <a:spcPts val="0"/>
              </a:spcBef>
              <a:spcAft>
                <a:spcPts val="0"/>
              </a:spcAft>
              <a:defRPr/>
            </a:pPr>
            <a:r>
              <a:rPr lang="en-US" dirty="0">
                <a:latin typeface="+mn-lt"/>
                <a:cs typeface="+mn-cs"/>
              </a:rPr>
              <a:t>Advantage</a:t>
            </a:r>
          </a:p>
          <a:p>
            <a:pPr fontAlgn="auto">
              <a:spcBef>
                <a:spcPts val="0"/>
              </a:spcBef>
              <a:spcAft>
                <a:spcPts val="0"/>
              </a:spcAft>
              <a:defRPr/>
            </a:pPr>
            <a:r>
              <a:rPr lang="en-US" dirty="0">
                <a:latin typeface="+mn-lt"/>
                <a:cs typeface="+mn-cs"/>
              </a:rPr>
              <a:t>Flow regulated valves are less  likely to be</a:t>
            </a:r>
          </a:p>
          <a:p>
            <a:pPr fontAlgn="auto">
              <a:spcBef>
                <a:spcPts val="0"/>
              </a:spcBef>
              <a:spcAft>
                <a:spcPts val="0"/>
              </a:spcAft>
              <a:defRPr/>
            </a:pPr>
            <a:r>
              <a:rPr lang="en-US" dirty="0">
                <a:latin typeface="+mn-lt"/>
                <a:cs typeface="+mn-cs"/>
              </a:rPr>
              <a:t> associated with siphoning and over drainage</a:t>
            </a:r>
          </a:p>
          <a:p>
            <a:pPr fontAlgn="auto">
              <a:spcBef>
                <a:spcPts val="0"/>
              </a:spcBef>
              <a:spcAft>
                <a:spcPts val="0"/>
              </a:spcAft>
              <a:defRPr/>
            </a:pPr>
            <a:r>
              <a:rPr lang="en-US" dirty="0">
                <a:latin typeface="+mn-lt"/>
                <a:cs typeface="+mn-cs"/>
              </a:rPr>
              <a:t> </a:t>
            </a:r>
            <a:endParaRPr lang="en-IN" dirty="0">
              <a:latin typeface="+mn-lt"/>
              <a:cs typeface="+mn-cs"/>
            </a:endParaRPr>
          </a:p>
        </p:txBody>
      </p:sp>
      <p:sp>
        <p:nvSpPr>
          <p:cNvPr id="5" name="TextBox 4"/>
          <p:cNvSpPr txBox="1"/>
          <p:nvPr/>
        </p:nvSpPr>
        <p:spPr>
          <a:xfrm>
            <a:off x="214282" y="3786190"/>
            <a:ext cx="5058051" cy="1754326"/>
          </a:xfrm>
          <a:prstGeom prst="rect">
            <a:avLst/>
          </a:prstGeom>
          <a:solidFill>
            <a:srgbClr val="F82A08"/>
          </a:solidFill>
          <a:scene3d>
            <a:camera prst="orthographicFront"/>
            <a:lightRig rig="threePt" dir="t"/>
          </a:scene3d>
          <a:sp3d>
            <a:bevelT w="152400" h="133350"/>
          </a:sp3d>
        </p:spPr>
        <p:txBody>
          <a:bodyPr wrap="none">
            <a:spAutoFit/>
          </a:bodyPr>
          <a:lstStyle/>
          <a:p>
            <a:pPr fontAlgn="auto">
              <a:spcBef>
                <a:spcPts val="0"/>
              </a:spcBef>
              <a:spcAft>
                <a:spcPts val="0"/>
              </a:spcAft>
              <a:defRPr/>
            </a:pPr>
            <a:r>
              <a:rPr lang="en-US" dirty="0">
                <a:latin typeface="+mn-lt"/>
                <a:cs typeface="+mn-cs"/>
              </a:rPr>
              <a:t>Disadvantages</a:t>
            </a:r>
          </a:p>
          <a:p>
            <a:pPr fontAlgn="auto">
              <a:spcBef>
                <a:spcPts val="0"/>
              </a:spcBef>
              <a:spcAft>
                <a:spcPts val="0"/>
              </a:spcAft>
              <a:buFont typeface="Arial" pitchFamily="34" charset="0"/>
              <a:buChar char="•"/>
              <a:defRPr/>
            </a:pPr>
            <a:r>
              <a:rPr lang="en-US" dirty="0">
                <a:latin typeface="+mn-lt"/>
                <a:cs typeface="+mn-cs"/>
              </a:rPr>
              <a:t>Due to small orifice high chances of obstruction.</a:t>
            </a:r>
          </a:p>
          <a:p>
            <a:pPr fontAlgn="auto">
              <a:spcBef>
                <a:spcPts val="0"/>
              </a:spcBef>
              <a:spcAft>
                <a:spcPts val="0"/>
              </a:spcAft>
              <a:buFont typeface="Arial" pitchFamily="34" charset="0"/>
              <a:buChar char="•"/>
              <a:defRPr/>
            </a:pPr>
            <a:r>
              <a:rPr lang="en-US" dirty="0">
                <a:latin typeface="+mn-lt"/>
                <a:cs typeface="+mn-cs"/>
              </a:rPr>
              <a:t>High resistance has a propensity to cause fluid</a:t>
            </a:r>
          </a:p>
          <a:p>
            <a:pPr fontAlgn="auto">
              <a:spcBef>
                <a:spcPts val="0"/>
              </a:spcBef>
              <a:spcAft>
                <a:spcPts val="0"/>
              </a:spcAft>
              <a:defRPr/>
            </a:pPr>
            <a:r>
              <a:rPr lang="en-US" dirty="0">
                <a:latin typeface="+mn-lt"/>
                <a:cs typeface="+mn-cs"/>
              </a:rPr>
              <a:t> collections under the scalp in young children</a:t>
            </a:r>
          </a:p>
          <a:p>
            <a:pPr fontAlgn="auto">
              <a:spcBef>
                <a:spcPts val="0"/>
              </a:spcBef>
              <a:spcAft>
                <a:spcPts val="0"/>
              </a:spcAft>
              <a:defRPr/>
            </a:pPr>
            <a:r>
              <a:rPr lang="en-US" dirty="0">
                <a:latin typeface="+mn-lt"/>
                <a:cs typeface="+mn-cs"/>
              </a:rPr>
              <a:t> unless they are nursed upright with a </a:t>
            </a:r>
          </a:p>
          <a:p>
            <a:pPr fontAlgn="auto">
              <a:spcBef>
                <a:spcPts val="0"/>
              </a:spcBef>
              <a:spcAft>
                <a:spcPts val="0"/>
              </a:spcAft>
              <a:defRPr/>
            </a:pPr>
            <a:r>
              <a:rPr lang="en-US" dirty="0">
                <a:latin typeface="+mn-lt"/>
                <a:cs typeface="+mn-cs"/>
              </a:rPr>
              <a:t> compressive dressing</a:t>
            </a:r>
            <a:endParaRPr lang="en-IN" dirty="0">
              <a:latin typeface="+mn-lt"/>
              <a:cs typeface="+mn-cs"/>
            </a:endParaRPr>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14282" y="5286388"/>
            <a:ext cx="8313110" cy="1200329"/>
          </a:xfrm>
          <a:prstGeom prst="rect">
            <a:avLst/>
          </a:prstGeom>
          <a:solidFill>
            <a:srgbClr val="FFFF00"/>
          </a:solidFill>
          <a:scene3d>
            <a:camera prst="orthographicFront"/>
            <a:lightRig rig="threePt" dir="t"/>
          </a:scene3d>
          <a:sp3d>
            <a:bevelT w="152400" h="88900"/>
          </a:sp3d>
        </p:spPr>
        <p:txBody>
          <a:bodyPr wrap="none">
            <a:spAutoFit/>
          </a:bodyPr>
          <a:lstStyle/>
          <a:p>
            <a:pPr fontAlgn="auto">
              <a:spcBef>
                <a:spcPts val="0"/>
              </a:spcBef>
              <a:spcAft>
                <a:spcPts val="0"/>
              </a:spcAft>
              <a:defRPr/>
            </a:pPr>
            <a:r>
              <a:rPr lang="en-US" dirty="0">
                <a:latin typeface="+mn-lt"/>
                <a:cs typeface="+mn-cs"/>
              </a:rPr>
              <a:t>Outlet valve has a synthetic ruby ball </a:t>
            </a:r>
          </a:p>
          <a:p>
            <a:pPr fontAlgn="auto">
              <a:spcBef>
                <a:spcPts val="0"/>
              </a:spcBef>
              <a:spcAft>
                <a:spcPts val="0"/>
              </a:spcAft>
              <a:defRPr/>
            </a:pPr>
            <a:r>
              <a:rPr lang="en-US" dirty="0">
                <a:latin typeface="+mn-lt"/>
                <a:cs typeface="+mn-cs"/>
              </a:rPr>
              <a:t>that sits in a conical seat and there are </a:t>
            </a:r>
          </a:p>
          <a:p>
            <a:pPr fontAlgn="auto">
              <a:spcBef>
                <a:spcPts val="0"/>
              </a:spcBef>
              <a:spcAft>
                <a:spcPts val="0"/>
              </a:spcAft>
              <a:defRPr/>
            </a:pPr>
            <a:r>
              <a:rPr lang="en-US" dirty="0">
                <a:latin typeface="+mn-lt"/>
                <a:cs typeface="+mn-cs"/>
              </a:rPr>
              <a:t>three stainless steel balls that sit on top</a:t>
            </a:r>
          </a:p>
          <a:p>
            <a:pPr fontAlgn="auto">
              <a:spcBef>
                <a:spcPts val="0"/>
              </a:spcBef>
              <a:spcAft>
                <a:spcPts val="0"/>
              </a:spcAft>
              <a:defRPr/>
            </a:pPr>
            <a:r>
              <a:rPr lang="en-US" dirty="0">
                <a:latin typeface="+mn-lt"/>
                <a:cs typeface="+mn-cs"/>
              </a:rPr>
              <a:t> of it which weigh it down in upright position and fall away in recumbent position.</a:t>
            </a:r>
            <a:endParaRPr lang="en-IN" dirty="0">
              <a:latin typeface="+mn-lt"/>
              <a:cs typeface="+mn-cs"/>
            </a:endParaRPr>
          </a:p>
        </p:txBody>
      </p:sp>
      <p:sp>
        <p:nvSpPr>
          <p:cNvPr id="2" name="TextBox 1"/>
          <p:cNvSpPr txBox="1"/>
          <p:nvPr/>
        </p:nvSpPr>
        <p:spPr>
          <a:xfrm>
            <a:off x="1357290" y="714356"/>
            <a:ext cx="5920723" cy="769441"/>
          </a:xfrm>
          <a:prstGeom prst="rect">
            <a:avLst/>
          </a:prstGeom>
          <a:solidFill>
            <a:srgbClr val="FFC000"/>
          </a:solidFill>
          <a:scene3d>
            <a:camera prst="orthographicFront"/>
            <a:lightRig rig="threePt" dir="t"/>
          </a:scene3d>
          <a:sp3d>
            <a:bevelT w="152400" h="120650"/>
          </a:sp3d>
        </p:spPr>
        <p:txBody>
          <a:bodyPr wrap="none">
            <a:spAutoFit/>
          </a:bodyPr>
          <a:lstStyle/>
          <a:p>
            <a:pPr fontAlgn="auto">
              <a:spcBef>
                <a:spcPts val="0"/>
              </a:spcBef>
              <a:spcAft>
                <a:spcPts val="0"/>
              </a:spcAft>
              <a:defRPr/>
            </a:pPr>
            <a:r>
              <a:rPr lang="en-US" sz="4400" dirty="0">
                <a:latin typeface="+mn-lt"/>
                <a:cs typeface="+mn-cs"/>
              </a:rPr>
              <a:t>Gravity Actuated Valves</a:t>
            </a:r>
            <a:endParaRPr lang="en-IN" sz="4400" dirty="0">
              <a:latin typeface="+mn-lt"/>
              <a:cs typeface="+mn-cs"/>
            </a:endParaRPr>
          </a:p>
        </p:txBody>
      </p:sp>
      <p:sp>
        <p:nvSpPr>
          <p:cNvPr id="5" name="TextBox 4"/>
          <p:cNvSpPr txBox="1"/>
          <p:nvPr/>
        </p:nvSpPr>
        <p:spPr>
          <a:xfrm>
            <a:off x="285720" y="2214554"/>
            <a:ext cx="3950505" cy="923330"/>
          </a:xfrm>
          <a:prstGeom prst="rect">
            <a:avLst/>
          </a:prstGeom>
          <a:solidFill>
            <a:srgbClr val="92D050"/>
          </a:solidFill>
          <a:scene3d>
            <a:camera prst="orthographicFront"/>
            <a:lightRig rig="threePt" dir="t"/>
          </a:scene3d>
          <a:sp3d>
            <a:bevelT w="152400"/>
          </a:sp3d>
        </p:spPr>
        <p:txBody>
          <a:bodyPr wrap="none">
            <a:spAutoFit/>
          </a:bodyPr>
          <a:lstStyle/>
          <a:p>
            <a:pPr fontAlgn="auto">
              <a:spcBef>
                <a:spcPts val="0"/>
              </a:spcBef>
              <a:spcAft>
                <a:spcPts val="0"/>
              </a:spcAft>
              <a:defRPr/>
            </a:pPr>
            <a:r>
              <a:rPr lang="en-US" dirty="0">
                <a:latin typeface="+mn-lt"/>
                <a:cs typeface="+mn-cs"/>
              </a:rPr>
              <a:t>They attempt to prohibit or reduce</a:t>
            </a:r>
          </a:p>
          <a:p>
            <a:pPr fontAlgn="auto">
              <a:spcBef>
                <a:spcPts val="0"/>
              </a:spcBef>
              <a:spcAft>
                <a:spcPts val="0"/>
              </a:spcAft>
              <a:defRPr/>
            </a:pPr>
            <a:r>
              <a:rPr lang="en-US" dirty="0">
                <a:latin typeface="+mn-lt"/>
                <a:cs typeface="+mn-cs"/>
              </a:rPr>
              <a:t> siphoning by increasing  opening </a:t>
            </a:r>
          </a:p>
          <a:p>
            <a:pPr fontAlgn="auto">
              <a:spcBef>
                <a:spcPts val="0"/>
              </a:spcBef>
              <a:spcAft>
                <a:spcPts val="0"/>
              </a:spcAft>
              <a:defRPr/>
            </a:pPr>
            <a:r>
              <a:rPr lang="en-US" dirty="0">
                <a:latin typeface="+mn-lt"/>
                <a:cs typeface="+mn-cs"/>
              </a:rPr>
              <a:t>pressure with the assistance of gravity.</a:t>
            </a:r>
          </a:p>
        </p:txBody>
      </p:sp>
      <p:sp>
        <p:nvSpPr>
          <p:cNvPr id="6" name="TextBox 5"/>
          <p:cNvSpPr txBox="1"/>
          <p:nvPr/>
        </p:nvSpPr>
        <p:spPr>
          <a:xfrm>
            <a:off x="785786" y="3286124"/>
            <a:ext cx="3307380" cy="923330"/>
          </a:xfrm>
          <a:prstGeom prst="rect">
            <a:avLst/>
          </a:prstGeom>
          <a:solidFill>
            <a:srgbClr val="FFFF00"/>
          </a:solidFill>
          <a:scene3d>
            <a:camera prst="orthographicFront"/>
            <a:lightRig rig="threePt" dir="t"/>
          </a:scene3d>
          <a:sp3d>
            <a:bevelT w="158750" h="107950"/>
          </a:sp3d>
        </p:spPr>
        <p:txBody>
          <a:bodyPr wrap="none">
            <a:spAutoFit/>
          </a:bodyPr>
          <a:lstStyle/>
          <a:p>
            <a:pPr fontAlgn="auto">
              <a:spcBef>
                <a:spcPts val="0"/>
              </a:spcBef>
              <a:spcAft>
                <a:spcPts val="0"/>
              </a:spcAft>
              <a:defRPr/>
            </a:pPr>
            <a:r>
              <a:rPr lang="en-US" dirty="0">
                <a:latin typeface="+mn-lt"/>
                <a:cs typeface="+mn-cs"/>
              </a:rPr>
              <a:t>Inlet valve = ball spring valve </a:t>
            </a:r>
          </a:p>
          <a:p>
            <a:pPr fontAlgn="auto">
              <a:spcBef>
                <a:spcPts val="0"/>
              </a:spcBef>
              <a:spcAft>
                <a:spcPts val="0"/>
              </a:spcAft>
              <a:defRPr/>
            </a:pPr>
            <a:r>
              <a:rPr lang="en-US" dirty="0">
                <a:latin typeface="+mn-lt"/>
                <a:cs typeface="+mn-cs"/>
              </a:rPr>
              <a:t>and does not change resistance </a:t>
            </a:r>
          </a:p>
          <a:p>
            <a:pPr fontAlgn="auto">
              <a:spcBef>
                <a:spcPts val="0"/>
              </a:spcBef>
              <a:spcAft>
                <a:spcPts val="0"/>
              </a:spcAft>
              <a:defRPr/>
            </a:pPr>
            <a:r>
              <a:rPr lang="en-US" dirty="0">
                <a:latin typeface="+mn-lt"/>
                <a:cs typeface="+mn-cs"/>
              </a:rPr>
              <a:t>with position</a:t>
            </a:r>
            <a:endParaRPr lang="en-IN" dirty="0">
              <a:latin typeface="+mn-lt"/>
              <a:cs typeface="+mn-cs"/>
            </a:endParaRPr>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85918" y="785794"/>
            <a:ext cx="5342232" cy="769441"/>
          </a:xfrm>
          <a:prstGeom prst="rect">
            <a:avLst/>
          </a:prstGeom>
          <a:solidFill>
            <a:srgbClr val="FFC000"/>
          </a:solidFill>
          <a:scene3d>
            <a:camera prst="orthographicFront"/>
            <a:lightRig rig="threePt" dir="t"/>
          </a:scene3d>
          <a:sp3d>
            <a:bevelT w="165100" h="139700"/>
          </a:sp3d>
        </p:spPr>
        <p:txBody>
          <a:bodyPr wrap="none">
            <a:spAutoFit/>
          </a:bodyPr>
          <a:lstStyle/>
          <a:p>
            <a:pPr fontAlgn="auto">
              <a:spcBef>
                <a:spcPts val="0"/>
              </a:spcBef>
              <a:spcAft>
                <a:spcPts val="0"/>
              </a:spcAft>
              <a:defRPr/>
            </a:pPr>
            <a:r>
              <a:rPr lang="en-US" sz="4400" dirty="0">
                <a:latin typeface="+mn-lt"/>
                <a:cs typeface="+mn-cs"/>
              </a:rPr>
              <a:t>Programmable valves</a:t>
            </a:r>
            <a:endParaRPr lang="en-IN" sz="4400" dirty="0">
              <a:latin typeface="+mn-lt"/>
              <a:cs typeface="+mn-cs"/>
            </a:endParaRPr>
          </a:p>
        </p:txBody>
      </p:sp>
      <p:sp>
        <p:nvSpPr>
          <p:cNvPr id="3" name="TextBox 2"/>
          <p:cNvSpPr txBox="1"/>
          <p:nvPr/>
        </p:nvSpPr>
        <p:spPr>
          <a:xfrm>
            <a:off x="467544" y="1844824"/>
            <a:ext cx="8415189" cy="4524315"/>
          </a:xfrm>
          <a:prstGeom prst="rect">
            <a:avLst/>
          </a:prstGeom>
          <a:solidFill>
            <a:srgbClr val="92D050"/>
          </a:solidFill>
          <a:scene3d>
            <a:camera prst="orthographicFront"/>
            <a:lightRig rig="threePt" dir="t"/>
          </a:scene3d>
          <a:sp3d>
            <a:bevelT w="152400" h="114300"/>
          </a:sp3d>
        </p:spPr>
        <p:txBody>
          <a:bodyPr>
            <a:spAutoFit/>
          </a:bodyPr>
          <a:lstStyle/>
          <a:p>
            <a:pPr fontAlgn="auto">
              <a:spcBef>
                <a:spcPts val="0"/>
              </a:spcBef>
              <a:spcAft>
                <a:spcPts val="0"/>
              </a:spcAft>
              <a:buFont typeface="Arial" pitchFamily="34" charset="0"/>
              <a:buChar char="•"/>
              <a:defRPr/>
            </a:pPr>
            <a:r>
              <a:rPr lang="en-US" sz="3200" dirty="0">
                <a:latin typeface="+mn-lt"/>
                <a:cs typeface="+mn-cs"/>
              </a:rPr>
              <a:t>They are externally adjustable differential pressure valves. </a:t>
            </a:r>
          </a:p>
          <a:p>
            <a:pPr fontAlgn="auto">
              <a:spcBef>
                <a:spcPts val="0"/>
              </a:spcBef>
              <a:spcAft>
                <a:spcPts val="0"/>
              </a:spcAft>
              <a:defRPr/>
            </a:pPr>
            <a:endParaRPr lang="en-US" sz="3200" dirty="0">
              <a:latin typeface="+mn-lt"/>
              <a:cs typeface="+mn-cs"/>
            </a:endParaRPr>
          </a:p>
          <a:p>
            <a:pPr fontAlgn="auto">
              <a:spcBef>
                <a:spcPts val="0"/>
              </a:spcBef>
              <a:spcAft>
                <a:spcPts val="0"/>
              </a:spcAft>
              <a:buFont typeface="Arial" pitchFamily="34" charset="0"/>
              <a:buChar char="•"/>
              <a:defRPr/>
            </a:pPr>
            <a:r>
              <a:rPr lang="en-US" sz="3200" dirty="0">
                <a:latin typeface="+mn-lt"/>
                <a:cs typeface="+mn-cs"/>
              </a:rPr>
              <a:t> Surgeon has the option of altering the opening pressure with an external device  and thus  altering the  need for surgical shunt revision.</a:t>
            </a:r>
          </a:p>
          <a:p>
            <a:pPr fontAlgn="auto">
              <a:spcBef>
                <a:spcPts val="0"/>
              </a:spcBef>
              <a:spcAft>
                <a:spcPts val="0"/>
              </a:spcAft>
              <a:defRPr/>
            </a:pPr>
            <a:endParaRPr lang="en-US" sz="3200" dirty="0">
              <a:latin typeface="+mn-lt"/>
              <a:cs typeface="+mn-cs"/>
            </a:endParaRPr>
          </a:p>
          <a:p>
            <a:pPr fontAlgn="auto">
              <a:spcBef>
                <a:spcPts val="0"/>
              </a:spcBef>
              <a:spcAft>
                <a:spcPts val="0"/>
              </a:spcAft>
              <a:buFont typeface="Arial" pitchFamily="34" charset="0"/>
              <a:buChar char="•"/>
              <a:defRPr/>
            </a:pPr>
            <a:r>
              <a:rPr lang="en-US" sz="3200" dirty="0">
                <a:latin typeface="+mn-lt"/>
                <a:cs typeface="+mn-cs"/>
              </a:rPr>
              <a:t> They are also </a:t>
            </a:r>
            <a:r>
              <a:rPr lang="en-US" sz="3200" b="1" u="sng" dirty="0">
                <a:latin typeface="+mn-lt"/>
                <a:cs typeface="+mn-cs"/>
              </a:rPr>
              <a:t>susceptible to siphoning</a:t>
            </a:r>
            <a:r>
              <a:rPr lang="en-US" sz="3200" dirty="0">
                <a:latin typeface="+mn-lt"/>
                <a:cs typeface="+mn-cs"/>
              </a:rPr>
              <a:t>.</a:t>
            </a:r>
            <a:endParaRPr lang="en-IN" sz="3200" dirty="0">
              <a:latin typeface="+mn-lt"/>
              <a:cs typeface="+mn-cs"/>
            </a:endParaRPr>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628800"/>
            <a:ext cx="8589339" cy="1015663"/>
          </a:xfrm>
          <a:prstGeom prst="rect">
            <a:avLst/>
          </a:prstGeom>
          <a:solidFill>
            <a:srgbClr val="FF99FF"/>
          </a:solidFill>
          <a:scene3d>
            <a:camera prst="orthographicFront"/>
            <a:lightRig rig="threePt" dir="t"/>
          </a:scene3d>
          <a:sp3d>
            <a:bevelT w="152400" h="177800"/>
          </a:sp3d>
        </p:spPr>
        <p:txBody>
          <a:bodyPr wrap="none">
            <a:spAutoFit/>
          </a:bodyPr>
          <a:lstStyle/>
          <a:p>
            <a:pPr fontAlgn="auto">
              <a:spcBef>
                <a:spcPts val="0"/>
              </a:spcBef>
              <a:spcAft>
                <a:spcPts val="0"/>
              </a:spcAft>
              <a:defRPr/>
            </a:pPr>
            <a:r>
              <a:rPr lang="en-US" sz="2000" dirty="0">
                <a:latin typeface="+mn-lt"/>
                <a:cs typeface="+mn-cs"/>
              </a:rPr>
              <a:t>They have an adjustable ball and spring mechanism. A step motor assembly. </a:t>
            </a:r>
          </a:p>
          <a:p>
            <a:pPr fontAlgn="auto">
              <a:spcBef>
                <a:spcPts val="0"/>
              </a:spcBef>
              <a:spcAft>
                <a:spcPts val="0"/>
              </a:spcAft>
              <a:defRPr/>
            </a:pPr>
            <a:r>
              <a:rPr lang="en-US" sz="2000" dirty="0">
                <a:latin typeface="+mn-lt"/>
                <a:cs typeface="+mn-cs"/>
              </a:rPr>
              <a:t>Radiopaque markers.</a:t>
            </a:r>
          </a:p>
          <a:p>
            <a:pPr fontAlgn="auto">
              <a:spcBef>
                <a:spcPts val="0"/>
              </a:spcBef>
              <a:spcAft>
                <a:spcPts val="0"/>
              </a:spcAft>
              <a:defRPr/>
            </a:pPr>
            <a:r>
              <a:rPr lang="en-US" sz="2000" dirty="0">
                <a:latin typeface="+mn-lt"/>
                <a:cs typeface="+mn-cs"/>
              </a:rPr>
              <a:t>Motor assembly can be adjusted with externally applied magnets.</a:t>
            </a:r>
            <a:endParaRPr lang="en-IN" sz="2000" dirty="0">
              <a:latin typeface="+mn-lt"/>
              <a:cs typeface="+mn-cs"/>
            </a:endParaRPr>
          </a:p>
        </p:txBody>
      </p:sp>
      <p:sp>
        <p:nvSpPr>
          <p:cNvPr id="3" name="TextBox 2"/>
          <p:cNvSpPr txBox="1"/>
          <p:nvPr/>
        </p:nvSpPr>
        <p:spPr>
          <a:xfrm>
            <a:off x="1785918" y="785794"/>
            <a:ext cx="5342232" cy="769441"/>
          </a:xfrm>
          <a:prstGeom prst="rect">
            <a:avLst/>
          </a:prstGeom>
          <a:solidFill>
            <a:srgbClr val="FFC000"/>
          </a:solidFill>
          <a:scene3d>
            <a:camera prst="orthographicFront"/>
            <a:lightRig rig="threePt" dir="t"/>
          </a:scene3d>
          <a:sp3d>
            <a:bevelT w="165100" h="139700"/>
          </a:sp3d>
        </p:spPr>
        <p:txBody>
          <a:bodyPr wrap="none">
            <a:spAutoFit/>
          </a:bodyPr>
          <a:lstStyle/>
          <a:p>
            <a:pPr fontAlgn="auto">
              <a:spcBef>
                <a:spcPts val="0"/>
              </a:spcBef>
              <a:spcAft>
                <a:spcPts val="0"/>
              </a:spcAft>
              <a:defRPr/>
            </a:pPr>
            <a:r>
              <a:rPr lang="en-US" sz="4400" dirty="0">
                <a:latin typeface="+mn-lt"/>
                <a:cs typeface="+mn-cs"/>
              </a:rPr>
              <a:t>Programmable valves</a:t>
            </a:r>
            <a:endParaRPr lang="en-IN" sz="4400" dirty="0">
              <a:latin typeface="+mn-lt"/>
              <a:cs typeface="+mn-cs"/>
            </a:endParaRPr>
          </a:p>
        </p:txBody>
      </p:sp>
      <p:sp>
        <p:nvSpPr>
          <p:cNvPr id="13" name="Rectangle 12"/>
          <p:cNvSpPr/>
          <p:nvPr/>
        </p:nvSpPr>
        <p:spPr>
          <a:xfrm>
            <a:off x="8143875" y="6429375"/>
            <a:ext cx="1000125" cy="142875"/>
          </a:xfrm>
          <a:prstGeom prst="rect">
            <a:avLst/>
          </a:prstGeom>
          <a:solidFill>
            <a:srgbClr val="61667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a:xfrm>
            <a:off x="490538" y="838200"/>
            <a:ext cx="8162925" cy="641350"/>
          </a:xfrm>
        </p:spPr>
        <p:txBody>
          <a:bodyPr>
            <a:normAutofit fontScale="90000"/>
          </a:bodyPr>
          <a:lstStyle/>
          <a:p>
            <a:pPr eaLnBrk="1" fontAlgn="auto" hangingPunct="1">
              <a:spcAft>
                <a:spcPts val="0"/>
              </a:spcAft>
              <a:defRPr/>
            </a:pPr>
            <a:r>
              <a:rPr lang="en-US" dirty="0" smtClean="0"/>
              <a:t> </a:t>
            </a:r>
            <a:r>
              <a:rPr lang="en-US" dirty="0"/>
              <a:t>Platform Stops</a:t>
            </a:r>
          </a:p>
        </p:txBody>
      </p:sp>
      <p:sp>
        <p:nvSpPr>
          <p:cNvPr id="203779" name="Rectangle 3"/>
          <p:cNvSpPr>
            <a:spLocks noGrp="1" noChangeArrowheads="1"/>
          </p:cNvSpPr>
          <p:nvPr>
            <p:ph type="body" sz="half" idx="1"/>
          </p:nvPr>
        </p:nvSpPr>
        <p:spPr>
          <a:xfrm>
            <a:off x="642910" y="2428868"/>
            <a:ext cx="3978275" cy="2214578"/>
          </a:xfrm>
          <a:solidFill>
            <a:srgbClr val="FFC000"/>
          </a:solidFill>
          <a:scene3d>
            <a:camera prst="orthographicFront"/>
            <a:lightRig rig="threePt" dir="t"/>
          </a:scene3d>
          <a:sp3d>
            <a:bevelT w="165100" h="133350"/>
          </a:sp3d>
        </p:spPr>
        <p:txBody>
          <a:bodyPr>
            <a:normAutofit/>
          </a:bodyPr>
          <a:lstStyle/>
          <a:p>
            <a:pPr marL="274320" indent="-274320" eaLnBrk="1" fontAlgn="auto" hangingPunct="1">
              <a:lnSpc>
                <a:spcPct val="90000"/>
              </a:lnSpc>
              <a:spcAft>
                <a:spcPts val="0"/>
              </a:spcAft>
              <a:buClr>
                <a:schemeClr val="accent3"/>
              </a:buClr>
              <a:buFont typeface="Wingdings 2"/>
              <a:buChar char=""/>
              <a:defRPr/>
            </a:pPr>
            <a:r>
              <a:rPr lang="en-US" sz="2400" dirty="0"/>
              <a:t>Platform stops inhibit rotor movement from one platform to the next</a:t>
            </a:r>
          </a:p>
          <a:p>
            <a:pPr marL="274320" indent="-274320" eaLnBrk="1" fontAlgn="auto" hangingPunct="1">
              <a:lnSpc>
                <a:spcPct val="90000"/>
              </a:lnSpc>
              <a:spcAft>
                <a:spcPts val="0"/>
              </a:spcAft>
              <a:buClr>
                <a:schemeClr val="accent3"/>
              </a:buClr>
              <a:buFont typeface="Wingdings 2"/>
              <a:buChar char=""/>
              <a:defRPr/>
            </a:pPr>
            <a:r>
              <a:rPr lang="en-US" sz="2400" dirty="0"/>
              <a:t>Need extra strong magnet to lift the rotor over the stop to the new </a:t>
            </a:r>
            <a:r>
              <a:rPr lang="en-US" sz="2400" dirty="0" smtClean="0"/>
              <a:t>platform</a:t>
            </a:r>
            <a:endParaRPr lang="en-US" sz="2400" dirty="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normAutofit/>
          </a:bodyPr>
          <a:lstStyle/>
          <a:p>
            <a:pPr eaLnBrk="1" fontAlgn="auto" hangingPunct="1">
              <a:spcAft>
                <a:spcPts val="0"/>
              </a:spcAft>
              <a:defRPr/>
            </a:pPr>
            <a:r>
              <a:rPr lang="en-US" dirty="0"/>
              <a:t>StrataVarius </a:t>
            </a:r>
          </a:p>
        </p:txBody>
      </p:sp>
      <p:sp>
        <p:nvSpPr>
          <p:cNvPr id="180227" name="Rectangle 3"/>
          <p:cNvSpPr>
            <a:spLocks noGrp="1" noChangeArrowheads="1"/>
          </p:cNvSpPr>
          <p:nvPr>
            <p:ph idx="1"/>
          </p:nvPr>
        </p:nvSpPr>
        <p:spPr>
          <a:solidFill>
            <a:srgbClr val="FFC000"/>
          </a:solidFill>
          <a:scene3d>
            <a:camera prst="orthographicFront"/>
            <a:lightRig rig="threePt" dir="t"/>
          </a:scene3d>
          <a:sp3d>
            <a:bevelT w="146050" h="101600"/>
          </a:sp3d>
        </p:spPr>
        <p:txBody>
          <a:bodyPr>
            <a:normAutofit/>
          </a:bodyPr>
          <a:lstStyle/>
          <a:p>
            <a:pPr marL="274320" indent="-274320" eaLnBrk="1" fontAlgn="auto" hangingPunct="1">
              <a:spcAft>
                <a:spcPts val="0"/>
              </a:spcAft>
              <a:buClr>
                <a:schemeClr val="accent3"/>
              </a:buClr>
              <a:buFont typeface="Wingdings 2"/>
              <a:buChar char=""/>
              <a:defRPr/>
            </a:pPr>
            <a:r>
              <a:rPr lang="en-US" sz="2000" dirty="0"/>
              <a:t>Handheld instrument designed to be ambidextrous</a:t>
            </a:r>
          </a:p>
          <a:p>
            <a:pPr marL="274320" indent="-274320" eaLnBrk="1" fontAlgn="auto" hangingPunct="1">
              <a:spcAft>
                <a:spcPts val="0"/>
              </a:spcAft>
              <a:buClr>
                <a:schemeClr val="accent3"/>
              </a:buClr>
              <a:buFont typeface="Wingdings 2"/>
              <a:buChar char=""/>
              <a:defRPr/>
            </a:pPr>
            <a:r>
              <a:rPr lang="en-US" sz="2000" dirty="0"/>
              <a:t>Battery powered device (2-AA)</a:t>
            </a:r>
          </a:p>
          <a:p>
            <a:pPr marL="640080" lvl="1" indent="-246888" eaLnBrk="1" fontAlgn="auto" hangingPunct="1">
              <a:spcAft>
                <a:spcPts val="0"/>
              </a:spcAft>
              <a:buFont typeface="Wingdings 2"/>
              <a:buChar char=""/>
              <a:defRPr/>
            </a:pPr>
            <a:r>
              <a:rPr lang="en-US" sz="2000" dirty="0"/>
              <a:t>100 uses</a:t>
            </a:r>
          </a:p>
          <a:p>
            <a:pPr marL="640080" lvl="1" indent="-246888" eaLnBrk="1" fontAlgn="auto" hangingPunct="1">
              <a:spcAft>
                <a:spcPts val="0"/>
              </a:spcAft>
              <a:buFont typeface="Wingdings 2"/>
              <a:buChar char=""/>
              <a:defRPr/>
            </a:pPr>
            <a:r>
              <a:rPr lang="en-US" sz="2000" dirty="0"/>
              <a:t>Power-down after 3 minutes of idle time.</a:t>
            </a:r>
          </a:p>
          <a:p>
            <a:pPr marL="274320" indent="-274320" eaLnBrk="1" fontAlgn="auto" hangingPunct="1">
              <a:spcAft>
                <a:spcPts val="0"/>
              </a:spcAft>
              <a:buClr>
                <a:schemeClr val="accent3"/>
              </a:buClr>
              <a:buFont typeface="Wingdings 2"/>
              <a:buChar char=""/>
              <a:defRPr/>
            </a:pPr>
            <a:r>
              <a:rPr lang="en-US" sz="2000" dirty="0"/>
              <a:t>LCD readout screen</a:t>
            </a:r>
          </a:p>
          <a:p>
            <a:pPr marL="274320" indent="-274320" eaLnBrk="1" fontAlgn="auto" hangingPunct="1">
              <a:spcAft>
                <a:spcPts val="0"/>
              </a:spcAft>
              <a:buClr>
                <a:schemeClr val="accent3"/>
              </a:buClr>
              <a:buFont typeface="Wingdings 2"/>
              <a:buChar char=""/>
              <a:defRPr/>
            </a:pPr>
            <a:r>
              <a:rPr lang="en-US" sz="2000" dirty="0"/>
              <a:t>Portal for valve palpation and magnetic adjustment</a:t>
            </a:r>
          </a:p>
          <a:p>
            <a:pPr marL="274320" indent="-274320" eaLnBrk="1" fontAlgn="auto" hangingPunct="1">
              <a:spcAft>
                <a:spcPts val="0"/>
              </a:spcAft>
              <a:buClr>
                <a:schemeClr val="accent3"/>
              </a:buClr>
              <a:buFont typeface="Wingdings 2"/>
              <a:buChar char=""/>
              <a:defRPr/>
            </a:pPr>
            <a:r>
              <a:rPr lang="en-US" sz="2000" dirty="0"/>
              <a:t>Magnet is 2 times stronger</a:t>
            </a:r>
          </a:p>
          <a:p>
            <a:pPr marL="274320" indent="-274320" eaLnBrk="1" fontAlgn="auto" hangingPunct="1">
              <a:spcAft>
                <a:spcPts val="0"/>
              </a:spcAft>
              <a:buClr>
                <a:schemeClr val="accent3"/>
              </a:buClr>
              <a:buFont typeface="Wingdings 2"/>
              <a:buChar char=""/>
              <a:defRPr/>
            </a:pPr>
            <a:endParaRPr lang="en-US" sz="2000" dirty="0"/>
          </a:p>
        </p:txBody>
      </p:sp>
      <p:sp>
        <p:nvSpPr>
          <p:cNvPr id="9223" name="Rectangle 4"/>
          <p:cNvSpPr>
            <a:spLocks noChangeArrowheads="1"/>
          </p:cNvSpPr>
          <p:nvPr/>
        </p:nvSpPr>
        <p:spPr bwMode="auto">
          <a:xfrm>
            <a:off x="1833563" y="1838325"/>
            <a:ext cx="9144000" cy="0"/>
          </a:xfrm>
          <a:prstGeom prst="rect">
            <a:avLst/>
          </a:prstGeom>
          <a:noFill/>
          <a:ln w="9525">
            <a:noFill/>
            <a:miter lim="800000"/>
            <a:headEnd/>
            <a:tailEnd/>
          </a:ln>
        </p:spPr>
        <p:txBody>
          <a:bodyPr>
            <a:spAutoFit/>
          </a:bodyPr>
          <a:lstStyle/>
          <a:p>
            <a:endParaRPr lang="en-IN" dirty="0">
              <a:latin typeface="Constantia" pitchFamily="18" charset="0"/>
            </a:endParaRPr>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dirty="0" smtClean="0"/>
              <a:t>MRI Studies</a:t>
            </a:r>
          </a:p>
        </p:txBody>
      </p:sp>
      <p:sp>
        <p:nvSpPr>
          <p:cNvPr id="67587" name="Rectangle 3"/>
          <p:cNvSpPr>
            <a:spLocks noGrp="1" noChangeArrowheads="1"/>
          </p:cNvSpPr>
          <p:nvPr>
            <p:ph idx="1"/>
          </p:nvPr>
        </p:nvSpPr>
        <p:spPr>
          <a:xfrm>
            <a:off x="1428728" y="2000240"/>
            <a:ext cx="6400816" cy="2065024"/>
          </a:xfrm>
          <a:solidFill>
            <a:srgbClr val="92D050"/>
          </a:solidFill>
          <a:scene3d>
            <a:camera prst="orthographicFront"/>
            <a:lightRig rig="threePt" dir="t"/>
          </a:scene3d>
          <a:sp3d>
            <a:bevelT w="165100" h="127000"/>
          </a:sp3d>
        </p:spPr>
        <p:txBody>
          <a:bodyPr>
            <a:normAutofit fontScale="77500" lnSpcReduction="20000"/>
          </a:bodyPr>
          <a:lstStyle/>
          <a:p>
            <a:pPr marL="274320" indent="-274320" eaLnBrk="1" fontAlgn="auto" hangingPunct="1">
              <a:spcAft>
                <a:spcPts val="0"/>
              </a:spcAft>
              <a:buClr>
                <a:schemeClr val="accent3"/>
              </a:buClr>
              <a:buFont typeface="Wingdings 2"/>
              <a:buChar char=""/>
              <a:defRPr/>
            </a:pPr>
            <a:endParaRPr lang="en-US" dirty="0" smtClean="0"/>
          </a:p>
          <a:p>
            <a:pPr marL="274320" indent="-274320" eaLnBrk="1" fontAlgn="auto" hangingPunct="1">
              <a:spcAft>
                <a:spcPts val="0"/>
              </a:spcAft>
              <a:buClr>
                <a:schemeClr val="accent3"/>
              </a:buClr>
              <a:buFont typeface="Wingdings 2"/>
              <a:buChar char=""/>
              <a:defRPr/>
            </a:pPr>
            <a:r>
              <a:rPr lang="en-US" sz="4600" b="1" u="sng" dirty="0" smtClean="0"/>
              <a:t>Safe for use</a:t>
            </a:r>
            <a:r>
              <a:rPr lang="en-US" dirty="0" smtClean="0"/>
              <a:t>; “MRI Conditional”</a:t>
            </a:r>
          </a:p>
          <a:p>
            <a:pPr marL="640080" lvl="1" indent="-246888" eaLnBrk="1" fontAlgn="auto" hangingPunct="1">
              <a:spcAft>
                <a:spcPts val="0"/>
              </a:spcAft>
              <a:buFont typeface="Wingdings 2"/>
              <a:buChar char=""/>
              <a:defRPr/>
            </a:pPr>
            <a:r>
              <a:rPr lang="en-US" dirty="0" smtClean="0"/>
              <a:t>no movement of valve in tissue pocket</a:t>
            </a:r>
          </a:p>
          <a:p>
            <a:pPr marL="640080" lvl="1" indent="-246888" eaLnBrk="1" fontAlgn="auto" hangingPunct="1">
              <a:spcAft>
                <a:spcPts val="0"/>
              </a:spcAft>
              <a:buFont typeface="Wingdings 2"/>
              <a:buChar char=""/>
              <a:defRPr/>
            </a:pPr>
            <a:r>
              <a:rPr lang="en-US" dirty="0" smtClean="0"/>
              <a:t>no selective heating</a:t>
            </a:r>
          </a:p>
          <a:p>
            <a:pPr marL="640080" lvl="1" indent="-246888" eaLnBrk="1" fontAlgn="auto" hangingPunct="1">
              <a:spcAft>
                <a:spcPts val="0"/>
              </a:spcAft>
              <a:buFont typeface="Wingdings 2"/>
              <a:buChar char=""/>
              <a:defRPr/>
            </a:pPr>
            <a:r>
              <a:rPr lang="en-US" dirty="0" smtClean="0"/>
              <a:t>no effect on valve performance</a:t>
            </a:r>
            <a:br>
              <a:rPr lang="en-US" dirty="0" smtClean="0"/>
            </a:br>
            <a:endParaRPr lang="en-US" dirty="0" smtClean="0"/>
          </a:p>
          <a:p>
            <a:pPr marL="274320" indent="-274320" eaLnBrk="1" fontAlgn="auto" hangingPunct="1">
              <a:spcAft>
                <a:spcPts val="0"/>
              </a:spcAft>
              <a:buClr>
                <a:schemeClr val="accent3"/>
              </a:buClr>
              <a:buFont typeface="Wingdings 2"/>
              <a:buNone/>
              <a:defRPr/>
            </a:pPr>
            <a:endParaRPr lang="en-US" dirty="0" smtClean="0"/>
          </a:p>
        </p:txBody>
      </p:sp>
      <p:sp>
        <p:nvSpPr>
          <p:cNvPr id="4" name="TextBox 3"/>
          <p:cNvSpPr txBox="1"/>
          <p:nvPr/>
        </p:nvSpPr>
        <p:spPr>
          <a:xfrm>
            <a:off x="1428728" y="4572008"/>
            <a:ext cx="7602659" cy="1569660"/>
          </a:xfrm>
          <a:prstGeom prst="rect">
            <a:avLst/>
          </a:prstGeom>
          <a:solidFill>
            <a:srgbClr val="FFC000"/>
          </a:solidFill>
          <a:scene3d>
            <a:camera prst="orthographicFront"/>
            <a:lightRig rig="threePt" dir="t"/>
          </a:scene3d>
          <a:sp3d>
            <a:bevelT w="158750" h="133350"/>
          </a:sp3d>
        </p:spPr>
        <p:txBody>
          <a:bodyPr wrap="none">
            <a:spAutoFit/>
          </a:bodyPr>
          <a:lstStyle/>
          <a:p>
            <a:pPr fontAlgn="auto">
              <a:spcBef>
                <a:spcPts val="0"/>
              </a:spcBef>
              <a:spcAft>
                <a:spcPts val="0"/>
              </a:spcAft>
              <a:defRPr/>
            </a:pPr>
            <a:r>
              <a:rPr lang="en-US" sz="2800" dirty="0">
                <a:latin typeface="+mn-lt"/>
                <a:cs typeface="+mn-cs"/>
              </a:rPr>
              <a:t>MUST </a:t>
            </a:r>
            <a:r>
              <a:rPr lang="en-US" sz="4000" b="1" u="sng" dirty="0">
                <a:latin typeface="+mn-lt"/>
                <a:cs typeface="+mn-cs"/>
              </a:rPr>
              <a:t>Reprogram after each MRI</a:t>
            </a:r>
            <a:endParaRPr lang="en-US" sz="2800" b="1" u="sng" dirty="0">
              <a:latin typeface="+mn-lt"/>
              <a:cs typeface="+mn-cs"/>
            </a:endParaRPr>
          </a:p>
          <a:p>
            <a:pPr lvl="1" fontAlgn="auto">
              <a:spcBef>
                <a:spcPts val="0"/>
              </a:spcBef>
              <a:spcAft>
                <a:spcPts val="0"/>
              </a:spcAft>
              <a:defRPr/>
            </a:pPr>
            <a:r>
              <a:rPr lang="en-US" sz="2800" dirty="0">
                <a:latin typeface="+mn-lt"/>
                <a:cs typeface="+mn-cs"/>
              </a:rPr>
              <a:t>MRI will change the pressure setting </a:t>
            </a:r>
          </a:p>
          <a:p>
            <a:pPr fontAlgn="auto">
              <a:spcBef>
                <a:spcPts val="0"/>
              </a:spcBef>
              <a:spcAft>
                <a:spcPts val="0"/>
              </a:spcAft>
              <a:defRPr/>
            </a:pPr>
            <a:endParaRPr lang="en-IN" sz="2800" dirty="0">
              <a:latin typeface="+mn-lt"/>
              <a:cs typeface="+mn-cs"/>
            </a:endParaRPr>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0" y="1397000"/>
          <a:ext cx="9144000" cy="52467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1000100" y="571480"/>
            <a:ext cx="7143800" cy="584775"/>
          </a:xfrm>
          <a:prstGeom prst="rect">
            <a:avLst/>
          </a:prstGeom>
          <a:solidFill>
            <a:srgbClr val="FFC000"/>
          </a:solidFill>
          <a:scene3d>
            <a:camera prst="orthographicFront"/>
            <a:lightRig rig="threePt" dir="t"/>
          </a:scene3d>
          <a:sp3d>
            <a:bevelT w="165100" h="107950"/>
          </a:sp3d>
        </p:spPr>
        <p:txBody>
          <a:bodyPr>
            <a:spAutoFit/>
          </a:bodyPr>
          <a:lstStyle/>
          <a:p>
            <a:pPr fontAlgn="auto">
              <a:spcBef>
                <a:spcPts val="0"/>
              </a:spcBef>
              <a:spcAft>
                <a:spcPts val="0"/>
              </a:spcAft>
              <a:defRPr/>
            </a:pPr>
            <a:r>
              <a:rPr lang="en-US" sz="3200" dirty="0">
                <a:latin typeface="+mn-lt"/>
                <a:cs typeface="+mn-cs"/>
              </a:rPr>
              <a:t>Indications for Programmable valve</a:t>
            </a:r>
            <a:endParaRPr lang="en-IN" sz="3200" dirty="0">
              <a:latin typeface="+mn-lt"/>
              <a:cs typeface="+mn-cs"/>
            </a:endParaRPr>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Effects of siphoning</a:t>
            </a:r>
            <a:endParaRPr lang="en-IN" dirty="0"/>
          </a:p>
        </p:txBody>
      </p:sp>
      <p:graphicFrame>
        <p:nvGraphicFramePr>
          <p:cNvPr id="3" name="Diagram 2"/>
          <p:cNvGraphicFramePr/>
          <p:nvPr/>
        </p:nvGraphicFramePr>
        <p:xfrm>
          <a:off x="1571604" y="2071678"/>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71604" y="1000108"/>
            <a:ext cx="5312801" cy="769441"/>
          </a:xfrm>
          <a:prstGeom prst="rect">
            <a:avLst/>
          </a:prstGeom>
          <a:solidFill>
            <a:srgbClr val="FFC000"/>
          </a:solidFill>
          <a:scene3d>
            <a:camera prst="orthographicFront"/>
            <a:lightRig rig="threePt" dir="t"/>
          </a:scene3d>
          <a:sp3d>
            <a:bevelT w="101600" h="146050"/>
          </a:sp3d>
        </p:spPr>
        <p:txBody>
          <a:bodyPr wrap="none">
            <a:spAutoFit/>
          </a:bodyPr>
          <a:lstStyle/>
          <a:p>
            <a:pPr fontAlgn="auto">
              <a:spcBef>
                <a:spcPts val="0"/>
              </a:spcBef>
              <a:spcAft>
                <a:spcPts val="0"/>
              </a:spcAft>
              <a:defRPr/>
            </a:pPr>
            <a:r>
              <a:rPr lang="en-US" sz="4400" dirty="0">
                <a:latin typeface="+mn-lt"/>
                <a:cs typeface="+mn-cs"/>
              </a:rPr>
              <a:t>To prevent siphoning</a:t>
            </a:r>
            <a:endParaRPr lang="en-IN" sz="4400" dirty="0">
              <a:latin typeface="+mn-lt"/>
              <a:cs typeface="+mn-cs"/>
            </a:endParaRPr>
          </a:p>
        </p:txBody>
      </p:sp>
      <p:sp>
        <p:nvSpPr>
          <p:cNvPr id="4" name="TextBox 3"/>
          <p:cNvSpPr txBox="1"/>
          <p:nvPr/>
        </p:nvSpPr>
        <p:spPr>
          <a:xfrm>
            <a:off x="214282" y="2928934"/>
            <a:ext cx="4206857" cy="830997"/>
          </a:xfrm>
          <a:prstGeom prst="rect">
            <a:avLst/>
          </a:prstGeom>
          <a:solidFill>
            <a:srgbClr val="FF0000"/>
          </a:solidFill>
          <a:scene3d>
            <a:camera prst="orthographicFront"/>
            <a:lightRig rig="chilly" dir="t"/>
          </a:scene3d>
          <a:sp3d>
            <a:bevelT w="139700" h="120650"/>
          </a:sp3d>
        </p:spPr>
        <p:txBody>
          <a:bodyPr wrap="none">
            <a:spAutoFit/>
          </a:bodyPr>
          <a:lstStyle/>
          <a:p>
            <a:pPr fontAlgn="auto">
              <a:spcBef>
                <a:spcPts val="0"/>
              </a:spcBef>
              <a:spcAft>
                <a:spcPts val="0"/>
              </a:spcAft>
              <a:defRPr/>
            </a:pPr>
            <a:r>
              <a:rPr lang="en-US" sz="2400" dirty="0">
                <a:latin typeface="+mn-lt"/>
                <a:cs typeface="+mn-cs"/>
              </a:rPr>
              <a:t>Change the shunt valve to one </a:t>
            </a:r>
          </a:p>
          <a:p>
            <a:pPr fontAlgn="auto">
              <a:spcBef>
                <a:spcPts val="0"/>
              </a:spcBef>
              <a:spcAft>
                <a:spcPts val="0"/>
              </a:spcAft>
              <a:defRPr/>
            </a:pPr>
            <a:r>
              <a:rPr lang="en-US" sz="2400" dirty="0">
                <a:latin typeface="+mn-lt"/>
                <a:cs typeface="+mn-cs"/>
              </a:rPr>
              <a:t>with higher opening pressure</a:t>
            </a:r>
            <a:endParaRPr lang="en-IN" sz="2400" dirty="0">
              <a:latin typeface="+mn-lt"/>
              <a:cs typeface="+mn-cs"/>
            </a:endParaRPr>
          </a:p>
        </p:txBody>
      </p:sp>
      <p:sp>
        <p:nvSpPr>
          <p:cNvPr id="5" name="TextBox 4"/>
          <p:cNvSpPr txBox="1"/>
          <p:nvPr/>
        </p:nvSpPr>
        <p:spPr>
          <a:xfrm>
            <a:off x="4857752" y="3071810"/>
            <a:ext cx="4045531" cy="584775"/>
          </a:xfrm>
          <a:prstGeom prst="rect">
            <a:avLst/>
          </a:prstGeom>
          <a:solidFill>
            <a:srgbClr val="00B050"/>
          </a:solidFill>
          <a:scene3d>
            <a:camera prst="orthographicFront"/>
            <a:lightRig rig="threePt" dir="t"/>
          </a:scene3d>
          <a:sp3d>
            <a:bevelT w="139700" h="101600"/>
          </a:sp3d>
        </p:spPr>
        <p:txBody>
          <a:bodyPr wrap="none">
            <a:spAutoFit/>
          </a:bodyPr>
          <a:lstStyle/>
          <a:p>
            <a:pPr fontAlgn="auto">
              <a:spcBef>
                <a:spcPts val="0"/>
              </a:spcBef>
              <a:spcAft>
                <a:spcPts val="0"/>
              </a:spcAft>
              <a:defRPr/>
            </a:pPr>
            <a:r>
              <a:rPr lang="en-US" sz="3200" dirty="0">
                <a:latin typeface="+mn-lt"/>
                <a:cs typeface="+mn-cs"/>
              </a:rPr>
              <a:t>Use antisiphon device</a:t>
            </a:r>
            <a:endParaRPr lang="en-IN" sz="3200" dirty="0">
              <a:latin typeface="+mn-lt"/>
              <a:cs typeface="+mn-cs"/>
            </a:endParaRPr>
          </a:p>
        </p:txBody>
      </p:sp>
      <p:cxnSp>
        <p:nvCxnSpPr>
          <p:cNvPr id="7" name="Straight Arrow Connector 6"/>
          <p:cNvCxnSpPr/>
          <p:nvPr/>
        </p:nvCxnSpPr>
        <p:spPr>
          <a:xfrm rot="10800000" flipV="1">
            <a:off x="2143125" y="1785938"/>
            <a:ext cx="1643063" cy="1071562"/>
          </a:xfrm>
          <a:prstGeom prst="straightConnector1">
            <a:avLst/>
          </a:prstGeom>
          <a:ln w="8255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143500" y="1785938"/>
            <a:ext cx="1428750" cy="1285875"/>
          </a:xfrm>
          <a:prstGeom prst="straightConnector1">
            <a:avLst/>
          </a:prstGeom>
          <a:ln w="79375">
            <a:tailEnd type="arrow"/>
          </a:ln>
        </p:spPr>
        <p:style>
          <a:lnRef idx="1">
            <a:schemeClr val="accent1"/>
          </a:lnRef>
          <a:fillRef idx="0">
            <a:schemeClr val="accent1"/>
          </a:fillRef>
          <a:effectRef idx="0">
            <a:schemeClr val="accent1"/>
          </a:effectRef>
          <a:fontRef idx="minor">
            <a:schemeClr val="tx1"/>
          </a:fontRef>
        </p:style>
      </p:cxnSp>
      <p:sp>
        <p:nvSpPr>
          <p:cNvPr id="13" name="Multiply 12"/>
          <p:cNvSpPr/>
          <p:nvPr/>
        </p:nvSpPr>
        <p:spPr>
          <a:xfrm>
            <a:off x="1500188" y="3714750"/>
            <a:ext cx="1285875" cy="1071563"/>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cxnSp>
        <p:nvCxnSpPr>
          <p:cNvPr id="15" name="Straight Connector 14"/>
          <p:cNvCxnSpPr/>
          <p:nvPr/>
        </p:nvCxnSpPr>
        <p:spPr>
          <a:xfrm rot="16200000" flipH="1">
            <a:off x="5643563" y="4286250"/>
            <a:ext cx="357187" cy="214313"/>
          </a:xfrm>
          <a:prstGeom prst="line">
            <a:avLst/>
          </a:prstGeom>
          <a:ln w="2381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5857875" y="3857625"/>
            <a:ext cx="1000125" cy="785813"/>
          </a:xfrm>
          <a:prstGeom prst="line">
            <a:avLst/>
          </a:prstGeom>
          <a:ln w="203200">
            <a:solidFill>
              <a:srgbClr val="00B05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57188" y="5143500"/>
            <a:ext cx="3643312" cy="646113"/>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none">
            <a:spAutoFit/>
          </a:bodyPr>
          <a:lstStyle/>
          <a:p>
            <a:pPr fontAlgn="auto">
              <a:spcBef>
                <a:spcPts val="0"/>
              </a:spcBef>
              <a:spcAft>
                <a:spcPts val="0"/>
              </a:spcAft>
              <a:defRPr/>
            </a:pPr>
            <a:r>
              <a:rPr lang="en-US" dirty="0">
                <a:latin typeface="+mn-lt"/>
                <a:cs typeface="+mn-cs"/>
              </a:rPr>
              <a:t>Will only delay ventricular collapse</a:t>
            </a:r>
          </a:p>
          <a:p>
            <a:pPr fontAlgn="auto">
              <a:spcBef>
                <a:spcPts val="0"/>
              </a:spcBef>
              <a:spcAft>
                <a:spcPts val="0"/>
              </a:spcAft>
              <a:defRPr/>
            </a:pPr>
            <a:r>
              <a:rPr lang="en-US" dirty="0">
                <a:latin typeface="+mn-lt"/>
                <a:cs typeface="+mn-cs"/>
              </a:rPr>
              <a:t>But will not prevent it.</a:t>
            </a:r>
            <a:endParaRPr lang="en-IN" dirty="0">
              <a:latin typeface="+mn-lt"/>
              <a:cs typeface="+mn-cs"/>
            </a:endParaRPr>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4"/>
          <p:cNvSpPr>
            <a:spLocks noGrp="1"/>
          </p:cNvSpPr>
          <p:nvPr>
            <p:ph type="title"/>
          </p:nvPr>
        </p:nvSpPr>
        <p:spPr/>
        <p:txBody>
          <a:bodyPr/>
          <a:lstStyle/>
          <a:p>
            <a:pPr eaLnBrk="1" hangingPunct="1"/>
            <a:r>
              <a:rPr lang="en-US" dirty="0" smtClean="0"/>
              <a:t>History</a:t>
            </a:r>
            <a:endParaRPr lang="en-IN" dirty="0" smtClean="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15052315"/>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3995936" y="3789040"/>
            <a:ext cx="3379643" cy="646331"/>
          </a:xfrm>
          <a:prstGeom prst="rect">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path path="circle">
              <a:fillToRect l="50000" t="50000" r="50000" b="50000"/>
            </a:path>
            <a:tileRect/>
          </a:gradFill>
          <a:scene3d>
            <a:camera prst="orthographicFront"/>
            <a:lightRig rig="threePt" dir="t"/>
          </a:scene3d>
          <a:sp3d>
            <a:bevelT w="95250" h="82550"/>
          </a:sp3d>
        </p:spPr>
        <p:txBody>
          <a:bodyPr wrap="none">
            <a:spAutoFit/>
          </a:bodyPr>
          <a:lstStyle/>
          <a:p>
            <a:pPr fontAlgn="auto">
              <a:spcBef>
                <a:spcPts val="0"/>
              </a:spcBef>
              <a:spcAft>
                <a:spcPts val="0"/>
              </a:spcAft>
              <a:defRPr/>
            </a:pPr>
            <a:r>
              <a:rPr lang="en-US" sz="3600" dirty="0">
                <a:latin typeface="+mn-lt"/>
                <a:cs typeface="+mn-cs"/>
              </a:rPr>
              <a:t>VP shunt = 1908</a:t>
            </a:r>
            <a:endParaRPr lang="en-IN" sz="3600" dirty="0">
              <a:latin typeface="+mn-lt"/>
              <a:cs typeface="+mn-cs"/>
            </a:endParaRPr>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28794" y="857232"/>
            <a:ext cx="4706353" cy="769441"/>
          </a:xfrm>
          <a:prstGeom prst="rect">
            <a:avLst/>
          </a:prstGeom>
          <a:solidFill>
            <a:srgbClr val="FFC000"/>
          </a:solidFill>
          <a:scene3d>
            <a:camera prst="orthographicFront"/>
            <a:lightRig rig="threePt" dir="t"/>
          </a:scene3d>
          <a:sp3d>
            <a:bevelT w="139700" h="101600"/>
          </a:sp3d>
        </p:spPr>
        <p:txBody>
          <a:bodyPr wrap="none">
            <a:spAutoFit/>
          </a:bodyPr>
          <a:lstStyle/>
          <a:p>
            <a:pPr fontAlgn="auto">
              <a:spcBef>
                <a:spcPts val="0"/>
              </a:spcBef>
              <a:spcAft>
                <a:spcPts val="0"/>
              </a:spcAft>
              <a:defRPr/>
            </a:pPr>
            <a:r>
              <a:rPr lang="en-US" sz="4400" dirty="0">
                <a:latin typeface="+mn-lt"/>
                <a:cs typeface="+mn-cs"/>
              </a:rPr>
              <a:t>Antisiphon device </a:t>
            </a:r>
            <a:endParaRPr lang="en-IN" sz="4400" dirty="0">
              <a:latin typeface="+mn-lt"/>
              <a:cs typeface="+mn-cs"/>
            </a:endParaRPr>
          </a:p>
        </p:txBody>
      </p:sp>
      <p:sp>
        <p:nvSpPr>
          <p:cNvPr id="4" name="TextBox 3"/>
          <p:cNvSpPr txBox="1"/>
          <p:nvPr/>
        </p:nvSpPr>
        <p:spPr>
          <a:xfrm>
            <a:off x="2195736" y="3429000"/>
            <a:ext cx="4465068" cy="923330"/>
          </a:xfrm>
          <a:prstGeom prst="rect">
            <a:avLst/>
          </a:prstGeom>
          <a:solidFill>
            <a:srgbClr val="FFFF00"/>
          </a:solidFill>
          <a:scene3d>
            <a:camera prst="orthographicFront"/>
            <a:lightRig rig="threePt" dir="t"/>
          </a:scene3d>
          <a:sp3d>
            <a:bevelT w="139700" h="107950"/>
          </a:sp3d>
        </p:spPr>
        <p:txBody>
          <a:bodyPr wrap="none">
            <a:spAutoFit/>
          </a:bodyPr>
          <a:lstStyle/>
          <a:p>
            <a:pPr algn="just" fontAlgn="auto">
              <a:spcBef>
                <a:spcPts val="0"/>
              </a:spcBef>
              <a:spcAft>
                <a:spcPts val="0"/>
              </a:spcAft>
              <a:defRPr/>
            </a:pPr>
            <a:r>
              <a:rPr lang="en-US" dirty="0">
                <a:latin typeface="+mn-lt"/>
                <a:cs typeface="+mn-cs"/>
              </a:rPr>
              <a:t>Has a small diaphragm that reduces the</a:t>
            </a:r>
          </a:p>
          <a:p>
            <a:pPr algn="just" fontAlgn="auto">
              <a:spcBef>
                <a:spcPts val="0"/>
              </a:spcBef>
              <a:spcAft>
                <a:spcPts val="0"/>
              </a:spcAft>
              <a:defRPr/>
            </a:pPr>
            <a:r>
              <a:rPr lang="en-US" dirty="0">
                <a:latin typeface="+mn-lt"/>
                <a:cs typeface="+mn-cs"/>
              </a:rPr>
              <a:t> flow of CSF when the pressure inside the</a:t>
            </a:r>
          </a:p>
          <a:p>
            <a:pPr algn="just" fontAlgn="auto">
              <a:spcBef>
                <a:spcPts val="0"/>
              </a:spcBef>
              <a:spcAft>
                <a:spcPts val="0"/>
              </a:spcAft>
              <a:defRPr/>
            </a:pPr>
            <a:r>
              <a:rPr lang="en-US" dirty="0">
                <a:latin typeface="+mn-lt"/>
                <a:cs typeface="+mn-cs"/>
              </a:rPr>
              <a:t> shunt falls below the atmospheric pressure</a:t>
            </a:r>
            <a:endParaRPr lang="en-IN" dirty="0">
              <a:latin typeface="+mn-lt"/>
              <a:cs typeface="+mn-cs"/>
            </a:endParaRPr>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dirty="0" smtClean="0"/>
              <a:t>Delta Chamber</a:t>
            </a:r>
          </a:p>
        </p:txBody>
      </p:sp>
      <p:sp>
        <p:nvSpPr>
          <p:cNvPr id="50179" name="Rectangle 3"/>
          <p:cNvSpPr>
            <a:spLocks noGrp="1" noChangeArrowheads="1"/>
          </p:cNvSpPr>
          <p:nvPr>
            <p:ph type="body" sz="half" idx="1"/>
          </p:nvPr>
        </p:nvSpPr>
        <p:spPr>
          <a:xfrm>
            <a:off x="900113" y="1916113"/>
            <a:ext cx="7772400" cy="1447800"/>
          </a:xfrm>
          <a:solidFill>
            <a:srgbClr val="FFFF00"/>
          </a:solidFill>
        </p:spPr>
        <p:txBody>
          <a:bodyPr/>
          <a:lstStyle/>
          <a:p>
            <a:pPr eaLnBrk="1" hangingPunct="1"/>
            <a:r>
              <a:rPr lang="en-US" sz="2000" dirty="0" smtClean="0"/>
              <a:t>The Delta Chamber uses a hydrodynamic leverage ratio of 20:1 to reduce the effect of negative hydrostatic pressure, and allow the valve to operate in its specified Performance Level, regardless of body posture.</a:t>
            </a:r>
          </a:p>
        </p:txBody>
      </p:sp>
      <p:pic>
        <p:nvPicPr>
          <p:cNvPr id="3" name="Content Placeholder 2" descr="delta.gif"/>
          <p:cNvPicPr>
            <a:picLocks noGrp="1" noChangeAspect="1"/>
          </p:cNvPicPr>
          <p:nvPr>
            <p:ph sz="half" idx="2"/>
          </p:nvPr>
        </p:nvPicPr>
        <p:blipFill>
          <a:blip r:embed="rId3">
            <a:extLst>
              <a:ext uri="{28A0092B-C50C-407E-A947-70E740481C1C}">
                <a14:useLocalDpi xmlns:a14="http://schemas.microsoft.com/office/drawing/2010/main" val="0"/>
              </a:ext>
            </a:extLst>
          </a:blip>
          <a:srcRect l="-15385" r="-15385"/>
          <a:stretch>
            <a:fillRect/>
          </a:stretch>
        </p:blipFill>
        <p:spPr>
          <a:xfrm>
            <a:off x="533400" y="4151313"/>
            <a:ext cx="8421688" cy="1981200"/>
          </a:xfrm>
        </p:spPr>
      </p:pic>
      <p:sp>
        <p:nvSpPr>
          <p:cNvPr id="4" name="TextBox 3"/>
          <p:cNvSpPr txBox="1"/>
          <p:nvPr/>
        </p:nvSpPr>
        <p:spPr>
          <a:xfrm>
            <a:off x="4267200" y="6248400"/>
            <a:ext cx="4876800" cy="369332"/>
          </a:xfrm>
          <a:prstGeom prst="rect">
            <a:avLst/>
          </a:prstGeom>
          <a:noFill/>
        </p:spPr>
        <p:txBody>
          <a:bodyPr wrap="square" rtlCol="0">
            <a:spAutoFit/>
          </a:bodyPr>
          <a:lstStyle/>
          <a:p>
            <a:r>
              <a:rPr lang="fr-FR" dirty="0"/>
              <a:t>http://</a:t>
            </a:r>
            <a:r>
              <a:rPr lang="fr-FR" dirty="0" err="1"/>
              <a:t>ebtplus.co.kr</a:t>
            </a:r>
            <a:r>
              <a:rPr lang="fr-FR" dirty="0"/>
              <a:t>/images/product_img63.gif</a:t>
            </a:r>
            <a:endParaRPr lang="en-US" dirty="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dirty="0" smtClean="0"/>
              <a:t>Delta Valve Message</a:t>
            </a:r>
          </a:p>
        </p:txBody>
      </p:sp>
      <p:sp>
        <p:nvSpPr>
          <p:cNvPr id="51203" name="Rectangle 3"/>
          <p:cNvSpPr>
            <a:spLocks noGrp="1" noChangeArrowheads="1"/>
          </p:cNvSpPr>
          <p:nvPr>
            <p:ph idx="1"/>
          </p:nvPr>
        </p:nvSpPr>
        <p:spPr/>
        <p:txBody>
          <a:bodyPr/>
          <a:lstStyle/>
          <a:p>
            <a:pPr eaLnBrk="1" hangingPunct="1">
              <a:lnSpc>
                <a:spcPct val="90000"/>
              </a:lnSpc>
            </a:pPr>
            <a:r>
              <a:rPr lang="en-US" sz="2800" dirty="0" smtClean="0"/>
              <a:t>The Delta chamber senses both positive inlet pressure, and negative outlet pressure, and manages both.</a:t>
            </a:r>
          </a:p>
          <a:p>
            <a:pPr eaLnBrk="1" hangingPunct="1">
              <a:lnSpc>
                <a:spcPct val="90000"/>
              </a:lnSpc>
            </a:pPr>
            <a:r>
              <a:rPr lang="en-US" sz="2800" dirty="0" smtClean="0"/>
              <a:t>The Delta chamber manages negative outlet pressure without adding significant resistance to the shunt.</a:t>
            </a:r>
          </a:p>
          <a:p>
            <a:pPr eaLnBrk="1" hangingPunct="1">
              <a:lnSpc>
                <a:spcPct val="90000"/>
              </a:lnSpc>
            </a:pPr>
            <a:r>
              <a:rPr lang="en-US" sz="2800" dirty="0" smtClean="0"/>
              <a:t>The dissimilar material and recessed design of the Delta chamber diaphragms help to minimize the risk of compression from overlying tissue.</a:t>
            </a:r>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noChangeArrowheads="1"/>
          </p:cNvSpPr>
          <p:nvPr>
            <p:ph type="title"/>
          </p:nvPr>
        </p:nvSpPr>
        <p:spPr>
          <a:xfrm>
            <a:off x="500063" y="428625"/>
            <a:ext cx="8229600" cy="1143000"/>
          </a:xfrm>
        </p:spPr>
        <p:txBody>
          <a:bodyPr/>
          <a:lstStyle/>
          <a:p>
            <a:pPr eaLnBrk="1" hangingPunct="1"/>
            <a:r>
              <a:rPr lang="en-US" sz="4000" dirty="0" smtClean="0"/>
              <a:t>Siphon / Flow Control</a:t>
            </a:r>
          </a:p>
        </p:txBody>
      </p:sp>
      <p:sp>
        <p:nvSpPr>
          <p:cNvPr id="181252" name="Rectangle 4"/>
          <p:cNvSpPr>
            <a:spLocks noGrp="1" noChangeArrowheads="1"/>
          </p:cNvSpPr>
          <p:nvPr>
            <p:ph idx="1"/>
          </p:nvPr>
        </p:nvSpPr>
        <p:spPr>
          <a:xfrm>
            <a:off x="381000" y="3581400"/>
            <a:ext cx="8001000" cy="2690834"/>
          </a:xfrm>
          <a:solidFill>
            <a:srgbClr val="92D050"/>
          </a:solidFill>
          <a:scene3d>
            <a:camera prst="orthographicFront"/>
            <a:lightRig rig="threePt" dir="t"/>
          </a:scene3d>
          <a:sp3d>
            <a:bevelT w="127000" h="95250"/>
          </a:sp3d>
        </p:spPr>
        <p:txBody>
          <a:bodyPr>
            <a:normAutofit/>
          </a:bodyPr>
          <a:lstStyle/>
          <a:p>
            <a:pPr marL="274320" indent="-274320" eaLnBrk="1" fontAlgn="auto" hangingPunct="1">
              <a:lnSpc>
                <a:spcPct val="90000"/>
              </a:lnSpc>
              <a:spcAft>
                <a:spcPts val="0"/>
              </a:spcAft>
              <a:buClr>
                <a:schemeClr val="accent3"/>
              </a:buClr>
              <a:buFont typeface="Wingdings 2"/>
              <a:buChar char=""/>
              <a:defRPr/>
            </a:pPr>
            <a:r>
              <a:rPr lang="en-US" sz="2400" dirty="0"/>
              <a:t>Rugged </a:t>
            </a:r>
          </a:p>
          <a:p>
            <a:pPr marL="640080" lvl="1" indent="-246888" eaLnBrk="1" fontAlgn="auto" hangingPunct="1">
              <a:lnSpc>
                <a:spcPct val="90000"/>
              </a:lnSpc>
              <a:spcAft>
                <a:spcPts val="0"/>
              </a:spcAft>
              <a:buFont typeface="Wingdings 2"/>
              <a:buChar char=""/>
              <a:defRPr/>
            </a:pPr>
            <a:r>
              <a:rPr lang="en-US" sz="2000" dirty="0"/>
              <a:t>No encapsulation or external pressure influence – flow not totally blocked</a:t>
            </a:r>
          </a:p>
          <a:p>
            <a:pPr marL="640080" lvl="1" indent="-246888" eaLnBrk="1" fontAlgn="auto" hangingPunct="1">
              <a:lnSpc>
                <a:spcPct val="90000"/>
              </a:lnSpc>
              <a:spcAft>
                <a:spcPts val="0"/>
              </a:spcAft>
              <a:buFont typeface="Wingdings 2"/>
              <a:buChar char=""/>
              <a:defRPr/>
            </a:pPr>
            <a:r>
              <a:rPr lang="en-US" sz="2000" dirty="0"/>
              <a:t>Avoids damage due to errant needle</a:t>
            </a:r>
          </a:p>
          <a:p>
            <a:pPr marL="274320" indent="-274320" eaLnBrk="1" fontAlgn="auto" hangingPunct="1">
              <a:lnSpc>
                <a:spcPct val="90000"/>
              </a:lnSpc>
              <a:spcAft>
                <a:spcPts val="0"/>
              </a:spcAft>
              <a:buClr>
                <a:schemeClr val="accent3"/>
              </a:buClr>
              <a:buFont typeface="Wingdings 2"/>
              <a:buChar char=""/>
              <a:defRPr/>
            </a:pPr>
            <a:r>
              <a:rPr lang="en-US" sz="2400" dirty="0"/>
              <a:t>Unaffected by implant location</a:t>
            </a:r>
          </a:p>
          <a:p>
            <a:pPr marL="274320" indent="-274320" eaLnBrk="1" fontAlgn="auto" hangingPunct="1">
              <a:lnSpc>
                <a:spcPct val="90000"/>
              </a:lnSpc>
              <a:spcAft>
                <a:spcPts val="0"/>
              </a:spcAft>
              <a:buClr>
                <a:schemeClr val="accent3"/>
              </a:buClr>
              <a:buFont typeface="Wingdings 2"/>
              <a:buChar char=""/>
              <a:defRPr/>
            </a:pPr>
            <a:r>
              <a:rPr lang="en-US" sz="2400" dirty="0"/>
              <a:t>Available as an integrated or stand alone </a:t>
            </a:r>
            <a:r>
              <a:rPr lang="en-US" sz="2400" dirty="0" smtClean="0"/>
              <a:t>device.</a:t>
            </a:r>
          </a:p>
          <a:p>
            <a:pPr marL="274320" indent="-274320" eaLnBrk="1" fontAlgn="auto" hangingPunct="1">
              <a:lnSpc>
                <a:spcPct val="90000"/>
              </a:lnSpc>
              <a:spcAft>
                <a:spcPts val="0"/>
              </a:spcAft>
              <a:buClr>
                <a:schemeClr val="accent3"/>
              </a:buClr>
              <a:buFont typeface="Wingdings 2"/>
              <a:buChar char=""/>
              <a:defRPr/>
            </a:pPr>
            <a:r>
              <a:rPr lang="en-US" sz="2400" dirty="0" smtClean="0"/>
              <a:t>Device is always open unlike other on and off devices.</a:t>
            </a:r>
            <a:endParaRPr lang="en-US" sz="2400" dirty="0"/>
          </a:p>
        </p:txBody>
      </p:sp>
      <p:sp>
        <p:nvSpPr>
          <p:cNvPr id="52231" name="Text Box 6"/>
          <p:cNvSpPr txBox="1">
            <a:spLocks noChangeArrowheads="1"/>
          </p:cNvSpPr>
          <p:nvPr/>
        </p:nvSpPr>
        <p:spPr bwMode="auto">
          <a:xfrm>
            <a:off x="381000" y="1568450"/>
            <a:ext cx="8382000" cy="946150"/>
          </a:xfrm>
          <a:prstGeom prst="rect">
            <a:avLst/>
          </a:prstGeom>
          <a:noFill/>
          <a:ln w="9525">
            <a:noFill/>
            <a:miter lim="800000"/>
            <a:headEnd/>
            <a:tailEnd/>
          </a:ln>
        </p:spPr>
        <p:txBody>
          <a:bodyPr>
            <a:spAutoFit/>
          </a:bodyPr>
          <a:lstStyle/>
          <a:p>
            <a:pPr>
              <a:spcBef>
                <a:spcPct val="50000"/>
              </a:spcBef>
            </a:pPr>
            <a:r>
              <a:rPr lang="en-US" sz="2800" dirty="0">
                <a:latin typeface="Constantia" pitchFamily="18" charset="0"/>
              </a:rPr>
              <a:t>SiphonGuard</a:t>
            </a:r>
            <a:r>
              <a:rPr lang="en-US" baseline="30000" dirty="0">
                <a:latin typeface="Constantia" pitchFamily="18" charset="0"/>
                <a:cs typeface="Times New Roman" pitchFamily="18" charset="0"/>
              </a:rPr>
              <a:t>™</a:t>
            </a:r>
            <a:r>
              <a:rPr lang="en-US" sz="2800" dirty="0">
                <a:latin typeface="Constantia" pitchFamily="18" charset="0"/>
              </a:rPr>
              <a:t> is a unique device designed to reduce the risk of CSF overdrainage complications</a:t>
            </a:r>
            <a:r>
              <a:rPr lang="en-US" sz="2800" dirty="0">
                <a:solidFill>
                  <a:srgbClr val="000099"/>
                </a:solidFill>
                <a:latin typeface="Constantia" pitchFamily="18" charset="0"/>
              </a:rPr>
              <a:t>.</a:t>
            </a:r>
          </a:p>
        </p:txBody>
      </p:sp>
      <p:pic>
        <p:nvPicPr>
          <p:cNvPr id="2" name="Picture 1" descr="Codman-NonProgrammabl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57400" y="2514600"/>
            <a:ext cx="4800600" cy="1028700"/>
          </a:xfrm>
          <a:prstGeom prst="rect">
            <a:avLst/>
          </a:prstGeom>
        </p:spPr>
      </p:pic>
      <p:sp>
        <p:nvSpPr>
          <p:cNvPr id="3" name="TextBox 2"/>
          <p:cNvSpPr txBox="1"/>
          <p:nvPr/>
        </p:nvSpPr>
        <p:spPr>
          <a:xfrm>
            <a:off x="3505200" y="6477000"/>
            <a:ext cx="3379576" cy="369332"/>
          </a:xfrm>
          <a:prstGeom prst="rect">
            <a:avLst/>
          </a:prstGeom>
          <a:noFill/>
        </p:spPr>
        <p:txBody>
          <a:bodyPr wrap="none" rtlCol="0">
            <a:spAutoFit/>
          </a:bodyPr>
          <a:lstStyle/>
          <a:p>
            <a:r>
              <a:rPr lang="en-US" dirty="0" smtClean="0"/>
              <a:t>Codman-</a:t>
            </a:r>
            <a:r>
              <a:rPr lang="en-US" dirty="0" err="1" smtClean="0"/>
              <a:t>nonprogrammable.jpg</a:t>
            </a:r>
            <a:endParaRPr lang="en-US" dirty="0"/>
          </a:p>
        </p:txBody>
      </p:sp>
    </p:spTree>
    <p:custDataLst>
      <p:tags r:id="rId1"/>
    </p:custDataLst>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3"/>
          <p:cNvSpPr>
            <a:spLocks noGrp="1"/>
          </p:cNvSpPr>
          <p:nvPr>
            <p:ph type="title"/>
          </p:nvPr>
        </p:nvSpPr>
        <p:spPr/>
        <p:txBody>
          <a:bodyPr/>
          <a:lstStyle/>
          <a:p>
            <a:pPr eaLnBrk="1" hangingPunct="1"/>
            <a:r>
              <a:rPr lang="en-US" dirty="0" smtClean="0"/>
              <a:t>Advancements in biomaterials</a:t>
            </a:r>
            <a:endParaRPr lang="en-IN" dirty="0" smtClean="0"/>
          </a:p>
        </p:txBody>
      </p:sp>
      <p:sp>
        <p:nvSpPr>
          <p:cNvPr id="56323" name="Content Placeholder 4"/>
          <p:cNvSpPr>
            <a:spLocks noGrp="1"/>
          </p:cNvSpPr>
          <p:nvPr>
            <p:ph idx="1"/>
          </p:nvPr>
        </p:nvSpPr>
        <p:spPr/>
        <p:txBody>
          <a:bodyPr/>
          <a:lstStyle/>
          <a:p>
            <a:pPr eaLnBrk="1" hangingPunct="1"/>
            <a:r>
              <a:rPr lang="en-US" dirty="0" smtClean="0"/>
              <a:t>Antibiotic impregnated shunt tubings.</a:t>
            </a:r>
          </a:p>
          <a:p>
            <a:pPr eaLnBrk="1" hangingPunct="1"/>
            <a:r>
              <a:rPr lang="en-US" dirty="0" smtClean="0"/>
              <a:t>Coated silicone tubings for converting them into hydrophilic and more lubricious material.</a:t>
            </a:r>
            <a:endParaRPr lang="en-IN" dirty="0" smtClean="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071538" y="500042"/>
            <a:ext cx="7467600" cy="1295400"/>
          </a:xfrm>
          <a:prstGeom prst="rect">
            <a:avLst/>
          </a:prstGeom>
          <a:solidFill>
            <a:srgbClr val="FFC000"/>
          </a:solidFill>
          <a:ln w="12700">
            <a:solidFill>
              <a:schemeClr val="bg2"/>
            </a:solidFill>
            <a:miter lim="800000"/>
            <a:headEnd/>
            <a:tailEnd/>
          </a:ln>
          <a:scene3d>
            <a:camera prst="orthographicFront"/>
            <a:lightRig rig="threePt" dir="t"/>
          </a:scene3d>
          <a:sp3d>
            <a:bevelT w="165100" h="120650"/>
          </a:sp3d>
        </p:spPr>
        <p:txBody>
          <a:bodyPr lIns="90488" tIns="44450" rIns="90488" bIns="44450" anchor="ctr"/>
          <a:lstStyle/>
          <a:p>
            <a:pPr fontAlgn="auto">
              <a:spcBef>
                <a:spcPts val="0"/>
              </a:spcBef>
              <a:spcAft>
                <a:spcPts val="0"/>
              </a:spcAft>
              <a:defRPr/>
            </a:pPr>
            <a:r>
              <a:rPr lang="en-GB" sz="3600" i="1" dirty="0">
                <a:latin typeface="+mn-lt"/>
                <a:cs typeface="+mn-cs"/>
              </a:rPr>
              <a:t>Antibiotic impregnated shunts</a:t>
            </a:r>
          </a:p>
        </p:txBody>
      </p:sp>
      <p:sp>
        <p:nvSpPr>
          <p:cNvPr id="4100" name="Text Box 4"/>
          <p:cNvSpPr txBox="1">
            <a:spLocks noChangeArrowheads="1"/>
          </p:cNvSpPr>
          <p:nvPr/>
        </p:nvSpPr>
        <p:spPr bwMode="auto">
          <a:xfrm>
            <a:off x="1524000" y="2590800"/>
            <a:ext cx="7315200" cy="2677656"/>
          </a:xfrm>
          <a:prstGeom prst="rect">
            <a:avLst/>
          </a:prstGeom>
          <a:solidFill>
            <a:srgbClr val="92D050"/>
          </a:solidFill>
          <a:ln w="12700">
            <a:solidFill>
              <a:schemeClr val="bg2"/>
            </a:solidFill>
            <a:miter lim="800000"/>
            <a:headEnd/>
            <a:tailEnd/>
          </a:ln>
          <a:scene3d>
            <a:camera prst="orthographicFront"/>
            <a:lightRig rig="threePt" dir="t"/>
          </a:scene3d>
          <a:sp3d>
            <a:bevelT w="152400" h="114300"/>
          </a:sp3d>
        </p:spPr>
        <p:txBody>
          <a:bodyPr>
            <a:spAutoFit/>
          </a:bodyPr>
          <a:lstStyle/>
          <a:p>
            <a:pPr fontAlgn="auto">
              <a:spcBef>
                <a:spcPts val="0"/>
              </a:spcBef>
              <a:spcAft>
                <a:spcPts val="0"/>
              </a:spcAft>
              <a:buFontTx/>
              <a:buChar char="»"/>
              <a:defRPr/>
            </a:pPr>
            <a:r>
              <a:rPr lang="en-US" dirty="0">
                <a:latin typeface="+mn-lt"/>
                <a:cs typeface="+mn-cs"/>
              </a:rPr>
              <a:t>Bacteria In Shunting</a:t>
            </a:r>
          </a:p>
          <a:p>
            <a:pPr lvl="1" fontAlgn="auto">
              <a:spcBef>
                <a:spcPts val="0"/>
              </a:spcBef>
              <a:spcAft>
                <a:spcPts val="0"/>
              </a:spcAft>
              <a:buFontTx/>
              <a:buChar char="›"/>
              <a:defRPr/>
            </a:pPr>
            <a:r>
              <a:rPr lang="en-US" dirty="0">
                <a:latin typeface="+mn-lt"/>
                <a:cs typeface="+mn-cs"/>
              </a:rPr>
              <a:t>Most common bacteria in shunt infections?</a:t>
            </a:r>
            <a:r>
              <a:rPr lang="en-US" sz="2200" i="1" dirty="0">
                <a:latin typeface="+mn-lt"/>
                <a:cs typeface="+mn-cs"/>
              </a:rPr>
              <a:t> </a:t>
            </a:r>
          </a:p>
          <a:p>
            <a:pPr lvl="2" fontAlgn="auto">
              <a:spcBef>
                <a:spcPts val="0"/>
              </a:spcBef>
              <a:spcAft>
                <a:spcPts val="0"/>
              </a:spcAft>
              <a:buFontTx/>
              <a:buChar char="‹"/>
              <a:defRPr/>
            </a:pPr>
            <a:r>
              <a:rPr lang="en-US" sz="2200" i="1" dirty="0">
                <a:latin typeface="+mn-lt"/>
                <a:cs typeface="+mn-cs"/>
              </a:rPr>
              <a:t>S. </a:t>
            </a:r>
            <a:r>
              <a:rPr lang="en-US" sz="2200" i="1" dirty="0" smtClean="0">
                <a:latin typeface="+mn-lt"/>
                <a:cs typeface="+mn-cs"/>
              </a:rPr>
              <a:t>epidermidis </a:t>
            </a:r>
            <a:endParaRPr lang="en-US" sz="2200" i="1" dirty="0">
              <a:latin typeface="+mn-lt"/>
              <a:cs typeface="+mn-cs"/>
            </a:endParaRPr>
          </a:p>
          <a:p>
            <a:pPr lvl="2" fontAlgn="auto">
              <a:spcBef>
                <a:spcPts val="0"/>
              </a:spcBef>
              <a:spcAft>
                <a:spcPts val="0"/>
              </a:spcAft>
              <a:buFontTx/>
              <a:buChar char="‹"/>
              <a:defRPr/>
            </a:pPr>
            <a:r>
              <a:rPr lang="en-US" sz="2200" i="1" dirty="0">
                <a:latin typeface="+mn-lt"/>
                <a:cs typeface="+mn-cs"/>
              </a:rPr>
              <a:t>S. aureus</a:t>
            </a:r>
          </a:p>
          <a:p>
            <a:pPr lvl="2" fontAlgn="auto">
              <a:spcBef>
                <a:spcPts val="0"/>
              </a:spcBef>
              <a:spcAft>
                <a:spcPts val="0"/>
              </a:spcAft>
              <a:buFontTx/>
              <a:buChar char="‹"/>
              <a:defRPr/>
            </a:pPr>
            <a:r>
              <a:rPr lang="en-US" sz="2200" i="1" dirty="0" smtClean="0">
                <a:latin typeface="+mn-lt"/>
                <a:cs typeface="+mn-cs"/>
              </a:rPr>
              <a:t>Coryneformis</a:t>
            </a:r>
            <a:r>
              <a:rPr lang="en-US" sz="2200" i="1" dirty="0">
                <a:latin typeface="+mn-lt"/>
                <a:cs typeface="+mn-cs"/>
              </a:rPr>
              <a:t>			</a:t>
            </a:r>
          </a:p>
          <a:p>
            <a:pPr lvl="2" fontAlgn="auto">
              <a:spcBef>
                <a:spcPts val="0"/>
              </a:spcBef>
              <a:spcAft>
                <a:spcPts val="0"/>
              </a:spcAft>
              <a:buFontTx/>
              <a:buChar char="‹"/>
              <a:defRPr/>
            </a:pPr>
            <a:r>
              <a:rPr lang="en-US" sz="2200" i="1" dirty="0">
                <a:latin typeface="+mn-lt"/>
                <a:cs typeface="+mn-cs"/>
              </a:rPr>
              <a:t>Streptococci</a:t>
            </a:r>
          </a:p>
          <a:p>
            <a:pPr lvl="2" fontAlgn="auto">
              <a:spcBef>
                <a:spcPts val="0"/>
              </a:spcBef>
              <a:spcAft>
                <a:spcPts val="0"/>
              </a:spcAft>
              <a:buFontTx/>
              <a:buChar char="‹"/>
              <a:defRPr/>
            </a:pPr>
            <a:r>
              <a:rPr lang="en-US" sz="2200" i="1" dirty="0">
                <a:latin typeface="+mn-lt"/>
                <a:cs typeface="+mn-cs"/>
              </a:rPr>
              <a:t>Enterococci</a:t>
            </a:r>
          </a:p>
          <a:p>
            <a:pPr fontAlgn="auto">
              <a:spcBef>
                <a:spcPts val="0"/>
              </a:spcBef>
              <a:spcAft>
                <a:spcPts val="0"/>
              </a:spcAft>
              <a:defRPr/>
            </a:pPr>
            <a:endParaRPr lang="en-US" dirty="0">
              <a:latin typeface="+mn-lt"/>
              <a:cs typeface="+mn-cs"/>
            </a:endParaRPr>
          </a:p>
        </p:txBody>
      </p:sp>
      <p:sp>
        <p:nvSpPr>
          <p:cNvPr id="11273" name="AutoShape 5"/>
          <p:cNvSpPr>
            <a:spLocks/>
          </p:cNvSpPr>
          <p:nvPr/>
        </p:nvSpPr>
        <p:spPr bwMode="auto">
          <a:xfrm>
            <a:off x="457200" y="3124200"/>
            <a:ext cx="304800" cy="1447800"/>
          </a:xfrm>
          <a:prstGeom prst="leftBracket">
            <a:avLst>
              <a:gd name="adj" fmla="val 39583"/>
            </a:avLst>
          </a:prstGeom>
          <a:noFill/>
          <a:ln w="12700">
            <a:solidFill>
              <a:schemeClr val="tx1"/>
            </a:solidFill>
            <a:round/>
            <a:headEnd/>
            <a:tailEnd/>
          </a:ln>
        </p:spPr>
        <p:txBody>
          <a:bodyPr wrap="none" anchor="ctr"/>
          <a:lstStyle/>
          <a:p>
            <a:endParaRPr lang="en-US" dirty="0">
              <a:latin typeface="Constantia" pitchFamily="18" charset="0"/>
            </a:endParaRPr>
          </a:p>
        </p:txBody>
      </p:sp>
      <p:sp>
        <p:nvSpPr>
          <p:cNvPr id="11274" name="AutoShape 6"/>
          <p:cNvSpPr>
            <a:spLocks/>
          </p:cNvSpPr>
          <p:nvPr/>
        </p:nvSpPr>
        <p:spPr bwMode="auto">
          <a:xfrm>
            <a:off x="1524000" y="3124200"/>
            <a:ext cx="304800" cy="1447800"/>
          </a:xfrm>
          <a:prstGeom prst="rightBracket">
            <a:avLst>
              <a:gd name="adj" fmla="val 39583"/>
            </a:avLst>
          </a:prstGeom>
          <a:noFill/>
          <a:ln w="12700">
            <a:solidFill>
              <a:schemeClr val="tx1"/>
            </a:solidFill>
            <a:round/>
            <a:headEnd/>
            <a:tailEnd/>
          </a:ln>
        </p:spPr>
        <p:txBody>
          <a:bodyPr wrap="none" anchor="ctr"/>
          <a:lstStyle/>
          <a:p>
            <a:endParaRPr lang="en-US" dirty="0">
              <a:latin typeface="Constantia" pitchFamily="18" charset="0"/>
            </a:endParaRPr>
          </a:p>
        </p:txBody>
      </p:sp>
      <p:sp>
        <p:nvSpPr>
          <p:cNvPr id="11275" name="Text Box 7"/>
          <p:cNvSpPr txBox="1">
            <a:spLocks noChangeArrowheads="1"/>
          </p:cNvSpPr>
          <p:nvPr/>
        </p:nvSpPr>
        <p:spPr bwMode="auto">
          <a:xfrm>
            <a:off x="457200" y="3200400"/>
            <a:ext cx="1524000" cy="1465263"/>
          </a:xfrm>
          <a:prstGeom prst="rect">
            <a:avLst/>
          </a:prstGeom>
          <a:noFill/>
          <a:ln w="12700">
            <a:noFill/>
            <a:miter lim="800000"/>
            <a:headEnd/>
            <a:tailEnd/>
          </a:ln>
        </p:spPr>
        <p:txBody>
          <a:bodyPr>
            <a:spAutoFit/>
          </a:bodyPr>
          <a:lstStyle/>
          <a:p>
            <a:r>
              <a:rPr lang="en-US" i="1" dirty="0">
                <a:latin typeface="Constantia" pitchFamily="18" charset="0"/>
              </a:rPr>
              <a:t>Account for approx. 77% of shunt infections.</a:t>
            </a:r>
          </a:p>
        </p:txBody>
      </p:sp>
      <p:sp>
        <p:nvSpPr>
          <p:cNvPr id="11276" name="Line 9"/>
          <p:cNvSpPr>
            <a:spLocks noChangeShapeType="1"/>
          </p:cNvSpPr>
          <p:nvPr/>
        </p:nvSpPr>
        <p:spPr bwMode="auto">
          <a:xfrm flipH="1">
            <a:off x="2051050" y="3429000"/>
            <a:ext cx="304800" cy="0"/>
          </a:xfrm>
          <a:prstGeom prst="line">
            <a:avLst/>
          </a:prstGeom>
          <a:noFill/>
          <a:ln w="12700">
            <a:solidFill>
              <a:schemeClr val="tx1"/>
            </a:solidFill>
            <a:round/>
            <a:headEnd/>
            <a:tailEnd type="triangle" w="med" len="med"/>
          </a:ln>
        </p:spPr>
        <p:txBody>
          <a:bodyPr wrap="none" anchor="ctr"/>
          <a:lstStyle/>
          <a:p>
            <a:endParaRPr lang="en-US" dirty="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sz="half" idx="1"/>
          </p:nvPr>
        </p:nvSpPr>
        <p:spPr>
          <a:xfrm>
            <a:off x="304800" y="2819400"/>
            <a:ext cx="4267200" cy="2438400"/>
          </a:xfrm>
          <a:solidFill>
            <a:srgbClr val="92D050"/>
          </a:solidFill>
          <a:ln>
            <a:solidFill>
              <a:schemeClr val="bg2"/>
            </a:solidFill>
          </a:ln>
          <a:scene3d>
            <a:camera prst="orthographicFront"/>
            <a:lightRig rig="threePt" dir="t"/>
          </a:scene3d>
          <a:sp3d>
            <a:bevelT w="133350" h="114300"/>
            <a:bevelB w="12700"/>
          </a:sp3d>
        </p:spPr>
        <p:txBody>
          <a:bodyPr>
            <a:normAutofit/>
          </a:bodyPr>
          <a:lstStyle/>
          <a:p>
            <a:pPr marL="274320" indent="-274320" eaLnBrk="1" fontAlgn="auto" hangingPunct="1">
              <a:spcAft>
                <a:spcPts val="0"/>
              </a:spcAft>
              <a:buClr>
                <a:schemeClr val="accent3"/>
              </a:buClr>
              <a:buFontTx/>
              <a:buChar char="»"/>
              <a:defRPr/>
            </a:pPr>
            <a:r>
              <a:rPr lang="en-US" sz="2400" i="1" dirty="0" smtClean="0"/>
              <a:t>Internal</a:t>
            </a:r>
          </a:p>
          <a:p>
            <a:pPr marL="274320" indent="-274320" eaLnBrk="1" fontAlgn="auto" hangingPunct="1">
              <a:spcAft>
                <a:spcPts val="0"/>
              </a:spcAft>
              <a:buClr>
                <a:schemeClr val="accent3"/>
              </a:buClr>
              <a:buFontTx/>
              <a:buChar char="»"/>
              <a:defRPr/>
            </a:pPr>
            <a:r>
              <a:rPr lang="en-US" sz="2400" i="1" dirty="0" smtClean="0"/>
              <a:t>Majority</a:t>
            </a:r>
          </a:p>
          <a:p>
            <a:pPr marL="274320" indent="-274320" eaLnBrk="1" fontAlgn="auto" hangingPunct="1">
              <a:spcAft>
                <a:spcPts val="0"/>
              </a:spcAft>
              <a:buClr>
                <a:schemeClr val="accent3"/>
              </a:buClr>
              <a:buFontTx/>
              <a:buChar char="»"/>
              <a:defRPr/>
            </a:pPr>
            <a:r>
              <a:rPr lang="en-US" sz="2400" i="1" dirty="0" smtClean="0"/>
              <a:t>S. epidermidis</a:t>
            </a:r>
            <a:r>
              <a:rPr lang="en-US" sz="1400" i="1" dirty="0" smtClean="0"/>
              <a:t> </a:t>
            </a:r>
            <a:r>
              <a:rPr lang="en-US" sz="2400" i="1" dirty="0" smtClean="0"/>
              <a:t>or Coryneformis</a:t>
            </a:r>
          </a:p>
        </p:txBody>
      </p:sp>
      <p:sp>
        <p:nvSpPr>
          <p:cNvPr id="69635" name="Rectangle 3"/>
          <p:cNvSpPr>
            <a:spLocks noGrp="1" noChangeArrowheads="1"/>
          </p:cNvSpPr>
          <p:nvPr>
            <p:ph sz="half" idx="2"/>
          </p:nvPr>
        </p:nvSpPr>
        <p:spPr>
          <a:xfrm>
            <a:off x="4572000" y="2819400"/>
            <a:ext cx="4343400" cy="2438400"/>
          </a:xfrm>
          <a:solidFill>
            <a:srgbClr val="92D050"/>
          </a:solidFill>
          <a:ln>
            <a:solidFill>
              <a:schemeClr val="bg2"/>
            </a:solidFill>
          </a:ln>
          <a:scene3d>
            <a:camera prst="orthographicFront"/>
            <a:lightRig rig="threePt" dir="t"/>
          </a:scene3d>
          <a:sp3d>
            <a:bevelT w="152400" h="107950"/>
          </a:sp3d>
        </p:spPr>
        <p:txBody>
          <a:bodyPr>
            <a:normAutofit/>
          </a:bodyPr>
          <a:lstStyle/>
          <a:p>
            <a:pPr marL="274320" indent="-274320" eaLnBrk="1" fontAlgn="auto" hangingPunct="1">
              <a:spcAft>
                <a:spcPts val="0"/>
              </a:spcAft>
              <a:buClr>
                <a:schemeClr val="accent3"/>
              </a:buClr>
              <a:buFontTx/>
              <a:buChar char="»"/>
              <a:defRPr/>
            </a:pPr>
            <a:r>
              <a:rPr lang="en-US" sz="2400" i="1" dirty="0" smtClean="0"/>
              <a:t>External</a:t>
            </a:r>
          </a:p>
          <a:p>
            <a:pPr marL="274320" indent="-274320" eaLnBrk="1" fontAlgn="auto" hangingPunct="1">
              <a:spcAft>
                <a:spcPts val="0"/>
              </a:spcAft>
              <a:buClr>
                <a:schemeClr val="accent3"/>
              </a:buClr>
              <a:buFontTx/>
              <a:buChar char="»"/>
              <a:defRPr/>
            </a:pPr>
            <a:r>
              <a:rPr lang="en-US" sz="2400" i="1" dirty="0" smtClean="0"/>
              <a:t>Minority</a:t>
            </a:r>
          </a:p>
          <a:p>
            <a:pPr marL="274320" indent="-274320" eaLnBrk="1" fontAlgn="auto" hangingPunct="1">
              <a:spcAft>
                <a:spcPts val="0"/>
              </a:spcAft>
              <a:buClr>
                <a:schemeClr val="accent3"/>
              </a:buClr>
              <a:buFontTx/>
              <a:buChar char="»"/>
              <a:defRPr/>
            </a:pPr>
            <a:r>
              <a:rPr lang="en-US" sz="2400" i="1" dirty="0" smtClean="0"/>
              <a:t>Wound infection complicated by foreign body</a:t>
            </a:r>
          </a:p>
          <a:p>
            <a:pPr marL="274320" indent="-274320" eaLnBrk="1" fontAlgn="auto" hangingPunct="1">
              <a:spcAft>
                <a:spcPts val="0"/>
              </a:spcAft>
              <a:buClr>
                <a:schemeClr val="accent3"/>
              </a:buClr>
              <a:buFontTx/>
              <a:buChar char="»"/>
              <a:defRPr/>
            </a:pPr>
            <a:r>
              <a:rPr lang="en-US" sz="2400" i="1" dirty="0" smtClean="0"/>
              <a:t>S. aureus</a:t>
            </a:r>
          </a:p>
        </p:txBody>
      </p:sp>
      <p:sp>
        <p:nvSpPr>
          <p:cNvPr id="69636" name="Text Box 8"/>
          <p:cNvSpPr txBox="1">
            <a:spLocks noChangeArrowheads="1"/>
          </p:cNvSpPr>
          <p:nvPr/>
        </p:nvSpPr>
        <p:spPr bwMode="auto">
          <a:xfrm>
            <a:off x="714348" y="428604"/>
            <a:ext cx="7467600" cy="714375"/>
          </a:xfrm>
          <a:prstGeom prst="rect">
            <a:avLst/>
          </a:prstGeom>
          <a:solidFill>
            <a:srgbClr val="FFC000"/>
          </a:solidFill>
          <a:ln w="12700">
            <a:solidFill>
              <a:schemeClr val="bg2"/>
            </a:solidFill>
            <a:miter lim="800000"/>
            <a:headEnd/>
            <a:tailEnd/>
          </a:ln>
          <a:scene3d>
            <a:camera prst="orthographicFront"/>
            <a:lightRig rig="threePt" dir="t"/>
          </a:scene3d>
          <a:sp3d>
            <a:bevelT w="171450" h="120650"/>
          </a:sp3d>
        </p:spPr>
        <p:txBody>
          <a:bodyPr>
            <a:spAutoFit/>
          </a:bodyPr>
          <a:lstStyle/>
          <a:p>
            <a:pPr fontAlgn="auto">
              <a:spcBef>
                <a:spcPts val="0"/>
              </a:spcBef>
              <a:spcAft>
                <a:spcPts val="0"/>
              </a:spcAft>
              <a:defRPr/>
            </a:pPr>
            <a:r>
              <a:rPr lang="en-US" sz="4000" i="1" dirty="0">
                <a:latin typeface="+mn-lt"/>
                <a:cs typeface="+mn-cs"/>
              </a:rPr>
              <a:t>Internal or External ?</a:t>
            </a:r>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1295400" y="533400"/>
            <a:ext cx="7620000" cy="1143000"/>
          </a:xfrm>
          <a:solidFill>
            <a:srgbClr val="FFC000"/>
          </a:solidFill>
          <a:ln>
            <a:solidFill>
              <a:schemeClr val="bg2"/>
            </a:solidFill>
          </a:ln>
          <a:scene3d>
            <a:camera prst="orthographicFront"/>
            <a:lightRig rig="threePt" dir="t"/>
          </a:scene3d>
          <a:sp3d>
            <a:bevelT w="152400" h="133350"/>
          </a:sp3d>
        </p:spPr>
        <p:txBody>
          <a:bodyPr>
            <a:normAutofit fontScale="90000"/>
          </a:bodyPr>
          <a:lstStyle/>
          <a:p>
            <a:pPr algn="ctr" eaLnBrk="1" fontAlgn="auto" hangingPunct="1">
              <a:spcAft>
                <a:spcPts val="0"/>
              </a:spcAft>
              <a:defRPr/>
            </a:pPr>
            <a:r>
              <a:rPr lang="en-US" dirty="0" smtClean="0"/>
              <a:t>Contd..</a:t>
            </a:r>
            <a:br>
              <a:rPr lang="en-US" dirty="0" smtClean="0"/>
            </a:br>
            <a:r>
              <a:rPr lang="en-US" sz="2400" b="1" i="1" dirty="0" smtClean="0"/>
              <a:t>Internal Shunt Infection</a:t>
            </a:r>
            <a:endParaRPr lang="en-US" dirty="0" smtClean="0"/>
          </a:p>
        </p:txBody>
      </p:sp>
      <p:sp>
        <p:nvSpPr>
          <p:cNvPr id="70659" name="Rectangle 3"/>
          <p:cNvSpPr>
            <a:spLocks noGrp="1" noChangeArrowheads="1"/>
          </p:cNvSpPr>
          <p:nvPr>
            <p:ph type="body" sz="half" idx="2"/>
          </p:nvPr>
        </p:nvSpPr>
        <p:spPr>
          <a:xfrm>
            <a:off x="4953000" y="2209800"/>
            <a:ext cx="3810000" cy="2895600"/>
          </a:xfrm>
          <a:solidFill>
            <a:srgbClr val="92D050"/>
          </a:solidFill>
          <a:ln>
            <a:solidFill>
              <a:schemeClr val="bg2"/>
            </a:solidFill>
          </a:ln>
          <a:scene3d>
            <a:camera prst="orthographicFront"/>
            <a:lightRig rig="threePt" dir="t"/>
          </a:scene3d>
          <a:sp3d>
            <a:bevelT w="158750" h="133350"/>
          </a:sp3d>
        </p:spPr>
        <p:txBody>
          <a:bodyPr>
            <a:normAutofit/>
          </a:bodyPr>
          <a:lstStyle/>
          <a:p>
            <a:pPr marL="274320" indent="-274320" eaLnBrk="1" fontAlgn="auto" hangingPunct="1">
              <a:spcAft>
                <a:spcPts val="0"/>
              </a:spcAft>
              <a:buClr>
                <a:schemeClr val="accent3"/>
              </a:buClr>
              <a:buFontTx/>
              <a:buChar char="»"/>
              <a:defRPr/>
            </a:pPr>
            <a:r>
              <a:rPr lang="en-US" sz="2400" i="1" dirty="0" smtClean="0"/>
              <a:t>The organisms start to multiply</a:t>
            </a:r>
          </a:p>
          <a:p>
            <a:pPr marL="274320" indent="-274320" eaLnBrk="1" fontAlgn="auto" hangingPunct="1">
              <a:spcAft>
                <a:spcPts val="0"/>
              </a:spcAft>
              <a:buClr>
                <a:schemeClr val="accent3"/>
              </a:buClr>
              <a:buFontTx/>
              <a:buChar char="»"/>
              <a:defRPr/>
            </a:pPr>
            <a:r>
              <a:rPr lang="en-US" sz="2400" i="1" dirty="0" smtClean="0"/>
              <a:t>And they produce extracellular slime</a:t>
            </a:r>
          </a:p>
          <a:p>
            <a:pPr marL="274320" indent="-274320" eaLnBrk="1" fontAlgn="auto" hangingPunct="1">
              <a:spcAft>
                <a:spcPts val="0"/>
              </a:spcAft>
              <a:buClr>
                <a:schemeClr val="accent3"/>
              </a:buClr>
              <a:buFontTx/>
              <a:buChar char="»"/>
              <a:defRPr/>
            </a:pPr>
            <a:r>
              <a:rPr lang="en-US" sz="2400" i="1" dirty="0" smtClean="0"/>
              <a:t>This can, in time, completely block the shunt</a:t>
            </a:r>
            <a:endParaRPr lang="en-US" sz="2400" b="1" i="1" dirty="0" smtClean="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solidFill>
            <a:srgbClr val="FFC000"/>
          </a:solidFill>
          <a:ln>
            <a:solidFill>
              <a:schemeClr val="bg2"/>
            </a:solidFill>
          </a:ln>
          <a:scene3d>
            <a:camera prst="orthographicFront"/>
            <a:lightRig rig="threePt" dir="t"/>
          </a:scene3d>
          <a:sp3d>
            <a:bevelT w="152400" h="101600"/>
          </a:sp3d>
        </p:spPr>
        <p:txBody>
          <a:bodyPr>
            <a:normAutofit/>
          </a:bodyPr>
          <a:lstStyle/>
          <a:p>
            <a:pPr algn="ctr" eaLnBrk="1" fontAlgn="auto" hangingPunct="1">
              <a:spcAft>
                <a:spcPts val="0"/>
              </a:spcAft>
              <a:defRPr/>
            </a:pPr>
            <a:r>
              <a:rPr lang="en-US" sz="2400" b="1" i="1" dirty="0" smtClean="0">
                <a:solidFill>
                  <a:schemeClr val="tx1"/>
                </a:solidFill>
              </a:rPr>
              <a:t>Contd..</a:t>
            </a:r>
            <a:br>
              <a:rPr lang="en-US" sz="2400" b="1" i="1" dirty="0" smtClean="0">
                <a:solidFill>
                  <a:schemeClr val="tx1"/>
                </a:solidFill>
              </a:rPr>
            </a:br>
            <a:r>
              <a:rPr lang="en-US" sz="2400" b="1" i="1" dirty="0" smtClean="0">
                <a:solidFill>
                  <a:schemeClr val="tx1"/>
                </a:solidFill>
              </a:rPr>
              <a:t>How Do They Work?</a:t>
            </a:r>
            <a:endParaRPr lang="en-US" sz="2800" b="1" dirty="0" smtClean="0">
              <a:solidFill>
                <a:schemeClr val="tx1"/>
              </a:solidFill>
            </a:endParaRPr>
          </a:p>
        </p:txBody>
      </p:sp>
      <p:pic>
        <p:nvPicPr>
          <p:cNvPr id="59397" name="Picture 3" descr="L w anti.JPG                                                   00019A87HD1                            ABA78158:"/>
          <p:cNvPicPr>
            <a:picLocks noChangeAspect="1" noChangeArrowheads="1"/>
          </p:cNvPicPr>
          <p:nvPr/>
        </p:nvPicPr>
        <p:blipFill>
          <a:blip r:embed="rId3">
            <a:clrChange>
              <a:clrFrom>
                <a:srgbClr val="24FF03"/>
              </a:clrFrom>
              <a:clrTo>
                <a:srgbClr val="24FF03">
                  <a:alpha val="0"/>
                </a:srgbClr>
              </a:clrTo>
            </a:clrChange>
          </a:blip>
          <a:srcRect/>
          <a:stretch>
            <a:fillRect/>
          </a:stretch>
        </p:blipFill>
        <p:spPr bwMode="auto">
          <a:xfrm>
            <a:off x="457200" y="3124200"/>
            <a:ext cx="3622675" cy="2635250"/>
          </a:xfrm>
          <a:prstGeom prst="rect">
            <a:avLst/>
          </a:prstGeom>
          <a:noFill/>
          <a:ln w="9525">
            <a:noFill/>
            <a:miter lim="800000"/>
            <a:headEnd/>
            <a:tailEnd/>
          </a:ln>
        </p:spPr>
      </p:pic>
      <p:sp>
        <p:nvSpPr>
          <p:cNvPr id="59398" name="AutoShape 4"/>
          <p:cNvSpPr>
            <a:spLocks noChangeArrowheads="1"/>
          </p:cNvSpPr>
          <p:nvPr/>
        </p:nvSpPr>
        <p:spPr bwMode="auto">
          <a:xfrm>
            <a:off x="1828800" y="1905000"/>
            <a:ext cx="990600" cy="1054100"/>
          </a:xfrm>
          <a:prstGeom prst="downArrow">
            <a:avLst>
              <a:gd name="adj1" fmla="val 50000"/>
              <a:gd name="adj2" fmla="val 26603"/>
            </a:avLst>
          </a:prstGeom>
          <a:solidFill>
            <a:srgbClr val="FFFF99"/>
          </a:solidFill>
          <a:ln w="12700">
            <a:solidFill>
              <a:schemeClr val="tx1"/>
            </a:solidFill>
            <a:miter lim="800000"/>
            <a:headEnd/>
            <a:tailEnd/>
          </a:ln>
        </p:spPr>
        <p:txBody>
          <a:bodyPr wrap="none" anchor="ctr"/>
          <a:lstStyle/>
          <a:p>
            <a:pPr algn="ctr"/>
            <a:r>
              <a:rPr lang="en-US" altLang="en-US" dirty="0">
                <a:latin typeface="Albertus (W1)" pitchFamily="34" charset="0"/>
              </a:rPr>
              <a:t>CSF</a:t>
            </a:r>
            <a:endParaRPr lang="en-US" altLang="en-US" dirty="0">
              <a:latin typeface="Times New Roman" pitchFamily="18" charset="0"/>
            </a:endParaRPr>
          </a:p>
        </p:txBody>
      </p:sp>
      <p:sp>
        <p:nvSpPr>
          <p:cNvPr id="59399" name="AutoShape 5"/>
          <p:cNvSpPr>
            <a:spLocks noChangeArrowheads="1"/>
          </p:cNvSpPr>
          <p:nvPr/>
        </p:nvSpPr>
        <p:spPr bwMode="auto">
          <a:xfrm>
            <a:off x="1752600" y="3810000"/>
            <a:ext cx="990600" cy="1054100"/>
          </a:xfrm>
          <a:prstGeom prst="downArrow">
            <a:avLst>
              <a:gd name="adj1" fmla="val 50000"/>
              <a:gd name="adj2" fmla="val 26603"/>
            </a:avLst>
          </a:prstGeom>
          <a:solidFill>
            <a:srgbClr val="FFFF99"/>
          </a:solidFill>
          <a:ln w="12700">
            <a:solidFill>
              <a:schemeClr val="tx1"/>
            </a:solidFill>
            <a:miter lim="800000"/>
            <a:headEnd/>
            <a:tailEnd/>
          </a:ln>
        </p:spPr>
        <p:txBody>
          <a:bodyPr wrap="none" anchor="ctr"/>
          <a:lstStyle/>
          <a:p>
            <a:pPr algn="ctr"/>
            <a:r>
              <a:rPr lang="en-US" altLang="en-US" dirty="0">
                <a:latin typeface="Albertus (W1)" pitchFamily="34" charset="0"/>
              </a:rPr>
              <a:t>CSF</a:t>
            </a:r>
            <a:endParaRPr lang="en-US" altLang="en-US" dirty="0">
              <a:latin typeface="Times New Roman" pitchFamily="18" charset="0"/>
            </a:endParaRPr>
          </a:p>
        </p:txBody>
      </p:sp>
      <p:sp>
        <p:nvSpPr>
          <p:cNvPr id="59400" name="AutoShape 6"/>
          <p:cNvSpPr>
            <a:spLocks noChangeArrowheads="1"/>
          </p:cNvSpPr>
          <p:nvPr/>
        </p:nvSpPr>
        <p:spPr bwMode="auto">
          <a:xfrm>
            <a:off x="1752600" y="5803900"/>
            <a:ext cx="990600" cy="1054100"/>
          </a:xfrm>
          <a:prstGeom prst="downArrow">
            <a:avLst>
              <a:gd name="adj1" fmla="val 50000"/>
              <a:gd name="adj2" fmla="val 26603"/>
            </a:avLst>
          </a:prstGeom>
          <a:solidFill>
            <a:srgbClr val="FFFF99"/>
          </a:solidFill>
          <a:ln w="12700">
            <a:solidFill>
              <a:schemeClr val="tx1"/>
            </a:solidFill>
            <a:miter lim="800000"/>
            <a:headEnd/>
            <a:tailEnd/>
          </a:ln>
        </p:spPr>
        <p:txBody>
          <a:bodyPr wrap="none" anchor="ctr"/>
          <a:lstStyle/>
          <a:p>
            <a:pPr algn="ctr"/>
            <a:r>
              <a:rPr lang="en-US" altLang="en-US" dirty="0">
                <a:latin typeface="Albertus (W1)" pitchFamily="34" charset="0"/>
              </a:rPr>
              <a:t>CSF</a:t>
            </a:r>
            <a:endParaRPr lang="en-US" altLang="en-US" dirty="0">
              <a:latin typeface="Times New Roman" pitchFamily="18" charset="0"/>
            </a:endParaRPr>
          </a:p>
        </p:txBody>
      </p:sp>
      <p:pic>
        <p:nvPicPr>
          <p:cNvPr id="59401" name="Picture 7" descr="&#10;BACT DEAD.JPG                                                  00019A87HD1                            ABA78158:"/>
          <p:cNvPicPr>
            <a:picLocks noChangeAspect="1" noChangeArrowheads="1"/>
          </p:cNvPicPr>
          <p:nvPr/>
        </p:nvPicPr>
        <p:blipFill>
          <a:blip r:embed="rId4">
            <a:clrChange>
              <a:clrFrom>
                <a:srgbClr val="24FF03"/>
              </a:clrFrom>
              <a:clrTo>
                <a:srgbClr val="24FF03">
                  <a:alpha val="0"/>
                </a:srgbClr>
              </a:clrTo>
            </a:clrChange>
          </a:blip>
          <a:srcRect/>
          <a:stretch>
            <a:fillRect/>
          </a:stretch>
        </p:blipFill>
        <p:spPr bwMode="auto">
          <a:xfrm>
            <a:off x="1676400" y="3124200"/>
            <a:ext cx="304800" cy="304800"/>
          </a:xfrm>
          <a:prstGeom prst="rect">
            <a:avLst/>
          </a:prstGeom>
          <a:noFill/>
          <a:ln w="9525">
            <a:noFill/>
            <a:miter lim="800000"/>
            <a:headEnd/>
            <a:tailEnd/>
          </a:ln>
        </p:spPr>
      </p:pic>
      <p:pic>
        <p:nvPicPr>
          <p:cNvPr id="59402" name="Picture 8" descr="&#10;BACT DEAD.JPG                                                  00019A87HD1                            ABA78158:"/>
          <p:cNvPicPr>
            <a:picLocks noChangeAspect="1" noChangeArrowheads="1"/>
          </p:cNvPicPr>
          <p:nvPr/>
        </p:nvPicPr>
        <p:blipFill>
          <a:blip r:embed="rId4">
            <a:clrChange>
              <a:clrFrom>
                <a:srgbClr val="24FF03"/>
              </a:clrFrom>
              <a:clrTo>
                <a:srgbClr val="24FF03">
                  <a:alpha val="0"/>
                </a:srgbClr>
              </a:clrTo>
            </a:clrChange>
          </a:blip>
          <a:srcRect/>
          <a:stretch>
            <a:fillRect/>
          </a:stretch>
        </p:blipFill>
        <p:spPr bwMode="auto">
          <a:xfrm>
            <a:off x="1676400" y="4724400"/>
            <a:ext cx="304800" cy="355600"/>
          </a:xfrm>
          <a:prstGeom prst="rect">
            <a:avLst/>
          </a:prstGeom>
          <a:noFill/>
          <a:ln w="9525">
            <a:noFill/>
            <a:miter lim="800000"/>
            <a:headEnd/>
            <a:tailEnd/>
          </a:ln>
        </p:spPr>
      </p:pic>
      <p:pic>
        <p:nvPicPr>
          <p:cNvPr id="59403" name="Picture 9" descr="&#10;BACT DEAD.JPG                                                  00019A87HD1                            ABA78158:"/>
          <p:cNvPicPr>
            <a:picLocks noChangeAspect="1" noChangeArrowheads="1"/>
          </p:cNvPicPr>
          <p:nvPr/>
        </p:nvPicPr>
        <p:blipFill>
          <a:blip r:embed="rId4">
            <a:clrChange>
              <a:clrFrom>
                <a:srgbClr val="24FF03"/>
              </a:clrFrom>
              <a:clrTo>
                <a:srgbClr val="24FF03">
                  <a:alpha val="0"/>
                </a:srgbClr>
              </a:clrTo>
            </a:clrChange>
          </a:blip>
          <a:srcRect/>
          <a:stretch>
            <a:fillRect/>
          </a:stretch>
        </p:blipFill>
        <p:spPr bwMode="auto">
          <a:xfrm>
            <a:off x="2667000" y="3429000"/>
            <a:ext cx="304800" cy="304800"/>
          </a:xfrm>
          <a:prstGeom prst="rect">
            <a:avLst/>
          </a:prstGeom>
          <a:noFill/>
          <a:ln w="9525">
            <a:noFill/>
            <a:miter lim="800000"/>
            <a:headEnd/>
            <a:tailEnd/>
          </a:ln>
        </p:spPr>
      </p:pic>
      <p:pic>
        <p:nvPicPr>
          <p:cNvPr id="59404" name="Picture 10" descr="&#10;BACT DEAD.JPG                                                  00019A87HD1                            ABA78158:"/>
          <p:cNvPicPr>
            <a:picLocks noChangeAspect="1" noChangeArrowheads="1"/>
          </p:cNvPicPr>
          <p:nvPr/>
        </p:nvPicPr>
        <p:blipFill>
          <a:blip r:embed="rId4">
            <a:clrChange>
              <a:clrFrom>
                <a:srgbClr val="24FF03"/>
              </a:clrFrom>
              <a:clrTo>
                <a:srgbClr val="24FF03">
                  <a:alpha val="0"/>
                </a:srgbClr>
              </a:clrTo>
            </a:clrChange>
          </a:blip>
          <a:srcRect/>
          <a:stretch>
            <a:fillRect/>
          </a:stretch>
        </p:blipFill>
        <p:spPr bwMode="auto">
          <a:xfrm>
            <a:off x="2590800" y="5105400"/>
            <a:ext cx="304800" cy="304800"/>
          </a:xfrm>
          <a:prstGeom prst="rect">
            <a:avLst/>
          </a:prstGeom>
          <a:noFill/>
          <a:ln w="9525">
            <a:noFill/>
            <a:miter lim="800000"/>
            <a:headEnd/>
            <a:tailEnd/>
          </a:ln>
        </p:spPr>
      </p:pic>
      <p:grpSp>
        <p:nvGrpSpPr>
          <p:cNvPr id="59405" name="Group 11"/>
          <p:cNvGrpSpPr>
            <a:grpSpLocks/>
          </p:cNvGrpSpPr>
          <p:nvPr/>
        </p:nvGrpSpPr>
        <p:grpSpPr bwMode="auto">
          <a:xfrm>
            <a:off x="711200" y="3681413"/>
            <a:ext cx="768350" cy="196850"/>
            <a:chOff x="384" y="2315"/>
            <a:chExt cx="516" cy="132"/>
          </a:xfrm>
        </p:grpSpPr>
        <p:sp>
          <p:nvSpPr>
            <p:cNvPr id="59431" name="AutoShape 12"/>
            <p:cNvSpPr>
              <a:spLocks noChangeArrowheads="1"/>
            </p:cNvSpPr>
            <p:nvPr/>
          </p:nvSpPr>
          <p:spPr bwMode="auto">
            <a:xfrm>
              <a:off x="384" y="2315"/>
              <a:ext cx="86" cy="13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65 w 21600"/>
                <a:gd name="T25" fmla="*/ 3109 h 21600"/>
                <a:gd name="T26" fmla="*/ 18335 w 21600"/>
                <a:gd name="T27" fmla="*/ 1849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CC00"/>
            </a:solidFill>
            <a:ln w="12700">
              <a:solidFill>
                <a:schemeClr val="tx1"/>
              </a:solidFill>
              <a:round/>
              <a:headEnd/>
              <a:tailEnd/>
            </a:ln>
          </p:spPr>
          <p:txBody>
            <a:bodyPr wrap="none" anchor="ctr"/>
            <a:lstStyle/>
            <a:p>
              <a:endParaRPr lang="en-US" dirty="0"/>
            </a:p>
          </p:txBody>
        </p:sp>
        <p:sp>
          <p:nvSpPr>
            <p:cNvPr id="59432" name="AutoShape 13"/>
            <p:cNvSpPr>
              <a:spLocks noChangeArrowheads="1"/>
            </p:cNvSpPr>
            <p:nvPr/>
          </p:nvSpPr>
          <p:spPr bwMode="auto">
            <a:xfrm>
              <a:off x="642" y="2315"/>
              <a:ext cx="86" cy="13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65 w 21600"/>
                <a:gd name="T25" fmla="*/ 3109 h 21600"/>
                <a:gd name="T26" fmla="*/ 18335 w 21600"/>
                <a:gd name="T27" fmla="*/ 1849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CC00"/>
            </a:solidFill>
            <a:ln w="12700">
              <a:solidFill>
                <a:schemeClr val="tx1"/>
              </a:solidFill>
              <a:round/>
              <a:headEnd/>
              <a:tailEnd/>
            </a:ln>
          </p:spPr>
          <p:txBody>
            <a:bodyPr wrap="none" anchor="ctr"/>
            <a:lstStyle/>
            <a:p>
              <a:endParaRPr lang="en-US" dirty="0"/>
            </a:p>
          </p:txBody>
        </p:sp>
        <p:sp>
          <p:nvSpPr>
            <p:cNvPr id="59433" name="AutoShape 14"/>
            <p:cNvSpPr>
              <a:spLocks noChangeArrowheads="1"/>
            </p:cNvSpPr>
            <p:nvPr/>
          </p:nvSpPr>
          <p:spPr bwMode="auto">
            <a:xfrm>
              <a:off x="728" y="2315"/>
              <a:ext cx="86" cy="13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65 w 21600"/>
                <a:gd name="T25" fmla="*/ 3109 h 21600"/>
                <a:gd name="T26" fmla="*/ 18335 w 21600"/>
                <a:gd name="T27" fmla="*/ 1849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CC00"/>
            </a:solidFill>
            <a:ln w="12700">
              <a:solidFill>
                <a:schemeClr val="tx1"/>
              </a:solidFill>
              <a:round/>
              <a:headEnd/>
              <a:tailEnd/>
            </a:ln>
          </p:spPr>
          <p:txBody>
            <a:bodyPr wrap="none" anchor="ctr"/>
            <a:lstStyle/>
            <a:p>
              <a:endParaRPr lang="en-US" dirty="0"/>
            </a:p>
          </p:txBody>
        </p:sp>
        <p:sp>
          <p:nvSpPr>
            <p:cNvPr id="59434" name="AutoShape 15"/>
            <p:cNvSpPr>
              <a:spLocks noChangeArrowheads="1"/>
            </p:cNvSpPr>
            <p:nvPr/>
          </p:nvSpPr>
          <p:spPr bwMode="auto">
            <a:xfrm>
              <a:off x="814" y="2315"/>
              <a:ext cx="86" cy="13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65 w 21600"/>
                <a:gd name="T25" fmla="*/ 3109 h 21600"/>
                <a:gd name="T26" fmla="*/ 18335 w 21600"/>
                <a:gd name="T27" fmla="*/ 1849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CC00"/>
            </a:solidFill>
            <a:ln w="12700">
              <a:solidFill>
                <a:schemeClr val="tx1"/>
              </a:solidFill>
              <a:round/>
              <a:headEnd/>
              <a:tailEnd/>
            </a:ln>
          </p:spPr>
          <p:txBody>
            <a:bodyPr wrap="none" anchor="ctr"/>
            <a:lstStyle/>
            <a:p>
              <a:endParaRPr lang="en-US" dirty="0"/>
            </a:p>
          </p:txBody>
        </p:sp>
        <p:sp>
          <p:nvSpPr>
            <p:cNvPr id="59435" name="AutoShape 16"/>
            <p:cNvSpPr>
              <a:spLocks noChangeArrowheads="1"/>
            </p:cNvSpPr>
            <p:nvPr/>
          </p:nvSpPr>
          <p:spPr bwMode="auto">
            <a:xfrm>
              <a:off x="470" y="2315"/>
              <a:ext cx="86" cy="13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65 w 21600"/>
                <a:gd name="T25" fmla="*/ 3109 h 21600"/>
                <a:gd name="T26" fmla="*/ 18335 w 21600"/>
                <a:gd name="T27" fmla="*/ 1849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CC00"/>
            </a:solidFill>
            <a:ln w="12700">
              <a:solidFill>
                <a:schemeClr val="tx1"/>
              </a:solidFill>
              <a:round/>
              <a:headEnd/>
              <a:tailEnd/>
            </a:ln>
          </p:spPr>
          <p:txBody>
            <a:bodyPr wrap="none" anchor="ctr"/>
            <a:lstStyle/>
            <a:p>
              <a:endParaRPr lang="en-US" dirty="0"/>
            </a:p>
          </p:txBody>
        </p:sp>
        <p:sp>
          <p:nvSpPr>
            <p:cNvPr id="59436" name="AutoShape 17"/>
            <p:cNvSpPr>
              <a:spLocks noChangeArrowheads="1"/>
            </p:cNvSpPr>
            <p:nvPr/>
          </p:nvSpPr>
          <p:spPr bwMode="auto">
            <a:xfrm>
              <a:off x="556" y="2315"/>
              <a:ext cx="86" cy="13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65 w 21600"/>
                <a:gd name="T25" fmla="*/ 3109 h 21600"/>
                <a:gd name="T26" fmla="*/ 18335 w 21600"/>
                <a:gd name="T27" fmla="*/ 1849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CC00"/>
            </a:solidFill>
            <a:ln w="12700">
              <a:solidFill>
                <a:schemeClr val="tx1"/>
              </a:solidFill>
              <a:round/>
              <a:headEnd/>
              <a:tailEnd/>
            </a:ln>
          </p:spPr>
          <p:txBody>
            <a:bodyPr wrap="none" anchor="ctr"/>
            <a:lstStyle/>
            <a:p>
              <a:endParaRPr lang="en-US" dirty="0"/>
            </a:p>
          </p:txBody>
        </p:sp>
      </p:grpSp>
      <p:grpSp>
        <p:nvGrpSpPr>
          <p:cNvPr id="59406" name="Group 18"/>
          <p:cNvGrpSpPr>
            <a:grpSpLocks/>
          </p:cNvGrpSpPr>
          <p:nvPr/>
        </p:nvGrpSpPr>
        <p:grpSpPr bwMode="auto">
          <a:xfrm>
            <a:off x="785813" y="3679825"/>
            <a:ext cx="627062" cy="198438"/>
            <a:chOff x="459" y="1060"/>
            <a:chExt cx="563" cy="135"/>
          </a:xfrm>
        </p:grpSpPr>
        <p:sp>
          <p:nvSpPr>
            <p:cNvPr id="59426" name="AutoShape 19"/>
            <p:cNvSpPr>
              <a:spLocks noChangeArrowheads="1"/>
            </p:cNvSpPr>
            <p:nvPr/>
          </p:nvSpPr>
          <p:spPr bwMode="auto">
            <a:xfrm>
              <a:off x="684" y="1060"/>
              <a:ext cx="113" cy="13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50 w 21600"/>
                <a:gd name="T25" fmla="*/ 3200 h 21600"/>
                <a:gd name="T26" fmla="*/ 18350 w 21600"/>
                <a:gd name="T27" fmla="*/ 184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CC3300"/>
            </a:solidFill>
            <a:ln w="12700">
              <a:solidFill>
                <a:schemeClr val="tx1"/>
              </a:solidFill>
              <a:round/>
              <a:headEnd/>
              <a:tailEnd/>
            </a:ln>
          </p:spPr>
          <p:txBody>
            <a:bodyPr wrap="none" anchor="ctr"/>
            <a:lstStyle/>
            <a:p>
              <a:endParaRPr lang="en-US" dirty="0"/>
            </a:p>
          </p:txBody>
        </p:sp>
        <p:sp>
          <p:nvSpPr>
            <p:cNvPr id="59427" name="AutoShape 20"/>
            <p:cNvSpPr>
              <a:spLocks noChangeArrowheads="1"/>
            </p:cNvSpPr>
            <p:nvPr/>
          </p:nvSpPr>
          <p:spPr bwMode="auto">
            <a:xfrm>
              <a:off x="797" y="1060"/>
              <a:ext cx="113" cy="13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50 w 21600"/>
                <a:gd name="T25" fmla="*/ 3200 h 21600"/>
                <a:gd name="T26" fmla="*/ 18350 w 21600"/>
                <a:gd name="T27" fmla="*/ 184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CC3300"/>
            </a:solidFill>
            <a:ln w="12700">
              <a:solidFill>
                <a:schemeClr val="tx1"/>
              </a:solidFill>
              <a:round/>
              <a:headEnd/>
              <a:tailEnd/>
            </a:ln>
          </p:spPr>
          <p:txBody>
            <a:bodyPr wrap="none" anchor="ctr"/>
            <a:lstStyle/>
            <a:p>
              <a:endParaRPr lang="en-US" dirty="0"/>
            </a:p>
          </p:txBody>
        </p:sp>
        <p:sp>
          <p:nvSpPr>
            <p:cNvPr id="59428" name="AutoShape 21"/>
            <p:cNvSpPr>
              <a:spLocks noChangeArrowheads="1"/>
            </p:cNvSpPr>
            <p:nvPr/>
          </p:nvSpPr>
          <p:spPr bwMode="auto">
            <a:xfrm>
              <a:off x="910" y="1060"/>
              <a:ext cx="112" cy="13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086 w 21600"/>
                <a:gd name="T25" fmla="*/ 3200 h 21600"/>
                <a:gd name="T26" fmla="*/ 18514 w 21600"/>
                <a:gd name="T27" fmla="*/ 184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CC3300"/>
            </a:solidFill>
            <a:ln w="12700">
              <a:solidFill>
                <a:schemeClr val="tx1"/>
              </a:solidFill>
              <a:round/>
              <a:headEnd/>
              <a:tailEnd/>
            </a:ln>
          </p:spPr>
          <p:txBody>
            <a:bodyPr wrap="none" anchor="ctr"/>
            <a:lstStyle/>
            <a:p>
              <a:endParaRPr lang="en-US" dirty="0"/>
            </a:p>
          </p:txBody>
        </p:sp>
        <p:sp>
          <p:nvSpPr>
            <p:cNvPr id="59429" name="AutoShape 22"/>
            <p:cNvSpPr>
              <a:spLocks noChangeArrowheads="1"/>
            </p:cNvSpPr>
            <p:nvPr/>
          </p:nvSpPr>
          <p:spPr bwMode="auto">
            <a:xfrm>
              <a:off x="459" y="1060"/>
              <a:ext cx="113" cy="13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50 w 21600"/>
                <a:gd name="T25" fmla="*/ 3200 h 21600"/>
                <a:gd name="T26" fmla="*/ 18350 w 21600"/>
                <a:gd name="T27" fmla="*/ 184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CC3300"/>
            </a:solidFill>
            <a:ln w="12700">
              <a:solidFill>
                <a:schemeClr val="tx1"/>
              </a:solidFill>
              <a:round/>
              <a:headEnd/>
              <a:tailEnd/>
            </a:ln>
          </p:spPr>
          <p:txBody>
            <a:bodyPr wrap="none" anchor="ctr"/>
            <a:lstStyle/>
            <a:p>
              <a:endParaRPr lang="en-US" dirty="0"/>
            </a:p>
          </p:txBody>
        </p:sp>
        <p:sp>
          <p:nvSpPr>
            <p:cNvPr id="59430" name="AutoShape 23"/>
            <p:cNvSpPr>
              <a:spLocks noChangeArrowheads="1"/>
            </p:cNvSpPr>
            <p:nvPr/>
          </p:nvSpPr>
          <p:spPr bwMode="auto">
            <a:xfrm>
              <a:off x="572" y="1060"/>
              <a:ext cx="112" cy="13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086 w 21600"/>
                <a:gd name="T25" fmla="*/ 3200 h 21600"/>
                <a:gd name="T26" fmla="*/ 18514 w 21600"/>
                <a:gd name="T27" fmla="*/ 184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CC3300"/>
            </a:solidFill>
            <a:ln w="12700">
              <a:solidFill>
                <a:schemeClr val="tx1"/>
              </a:solidFill>
              <a:round/>
              <a:headEnd/>
              <a:tailEnd/>
            </a:ln>
          </p:spPr>
          <p:txBody>
            <a:bodyPr wrap="none" anchor="ctr"/>
            <a:lstStyle/>
            <a:p>
              <a:endParaRPr lang="en-US" dirty="0"/>
            </a:p>
          </p:txBody>
        </p:sp>
      </p:grpSp>
      <p:grpSp>
        <p:nvGrpSpPr>
          <p:cNvPr id="59407" name="Group 24"/>
          <p:cNvGrpSpPr>
            <a:grpSpLocks/>
          </p:cNvGrpSpPr>
          <p:nvPr/>
        </p:nvGrpSpPr>
        <p:grpSpPr bwMode="auto">
          <a:xfrm>
            <a:off x="3124200" y="3681413"/>
            <a:ext cx="749300" cy="196850"/>
            <a:chOff x="1896" y="2315"/>
            <a:chExt cx="504" cy="132"/>
          </a:xfrm>
        </p:grpSpPr>
        <p:sp>
          <p:nvSpPr>
            <p:cNvPr id="59420" name="AutoShape 25"/>
            <p:cNvSpPr>
              <a:spLocks noChangeArrowheads="1"/>
            </p:cNvSpPr>
            <p:nvPr/>
          </p:nvSpPr>
          <p:spPr bwMode="auto">
            <a:xfrm>
              <a:off x="1896" y="2315"/>
              <a:ext cx="84" cy="13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086 w 21600"/>
                <a:gd name="T25" fmla="*/ 3109 h 21600"/>
                <a:gd name="T26" fmla="*/ 18514 w 21600"/>
                <a:gd name="T27" fmla="*/ 1849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CC00"/>
            </a:solidFill>
            <a:ln w="12700">
              <a:solidFill>
                <a:schemeClr val="tx1"/>
              </a:solidFill>
              <a:round/>
              <a:headEnd/>
              <a:tailEnd/>
            </a:ln>
          </p:spPr>
          <p:txBody>
            <a:bodyPr wrap="none" anchor="ctr"/>
            <a:lstStyle/>
            <a:p>
              <a:endParaRPr lang="en-US" dirty="0"/>
            </a:p>
          </p:txBody>
        </p:sp>
        <p:sp>
          <p:nvSpPr>
            <p:cNvPr id="59421" name="AutoShape 26"/>
            <p:cNvSpPr>
              <a:spLocks noChangeArrowheads="1"/>
            </p:cNvSpPr>
            <p:nvPr/>
          </p:nvSpPr>
          <p:spPr bwMode="auto">
            <a:xfrm>
              <a:off x="2148" y="2315"/>
              <a:ext cx="84" cy="13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086 w 21600"/>
                <a:gd name="T25" fmla="*/ 3109 h 21600"/>
                <a:gd name="T26" fmla="*/ 18514 w 21600"/>
                <a:gd name="T27" fmla="*/ 1849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CC00"/>
            </a:solidFill>
            <a:ln w="12700">
              <a:solidFill>
                <a:schemeClr val="tx1"/>
              </a:solidFill>
              <a:round/>
              <a:headEnd/>
              <a:tailEnd/>
            </a:ln>
          </p:spPr>
          <p:txBody>
            <a:bodyPr wrap="none" anchor="ctr"/>
            <a:lstStyle/>
            <a:p>
              <a:endParaRPr lang="en-US" dirty="0"/>
            </a:p>
          </p:txBody>
        </p:sp>
        <p:sp>
          <p:nvSpPr>
            <p:cNvPr id="59422" name="AutoShape 27"/>
            <p:cNvSpPr>
              <a:spLocks noChangeArrowheads="1"/>
            </p:cNvSpPr>
            <p:nvPr/>
          </p:nvSpPr>
          <p:spPr bwMode="auto">
            <a:xfrm>
              <a:off x="2232" y="2315"/>
              <a:ext cx="84" cy="13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086 w 21600"/>
                <a:gd name="T25" fmla="*/ 3109 h 21600"/>
                <a:gd name="T26" fmla="*/ 18514 w 21600"/>
                <a:gd name="T27" fmla="*/ 1849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CC00"/>
            </a:solidFill>
            <a:ln w="12700">
              <a:solidFill>
                <a:schemeClr val="tx1"/>
              </a:solidFill>
              <a:round/>
              <a:headEnd/>
              <a:tailEnd/>
            </a:ln>
          </p:spPr>
          <p:txBody>
            <a:bodyPr wrap="none" anchor="ctr"/>
            <a:lstStyle/>
            <a:p>
              <a:endParaRPr lang="en-US" dirty="0"/>
            </a:p>
          </p:txBody>
        </p:sp>
        <p:sp>
          <p:nvSpPr>
            <p:cNvPr id="59423" name="AutoShape 28"/>
            <p:cNvSpPr>
              <a:spLocks noChangeArrowheads="1"/>
            </p:cNvSpPr>
            <p:nvPr/>
          </p:nvSpPr>
          <p:spPr bwMode="auto">
            <a:xfrm>
              <a:off x="2316" y="2315"/>
              <a:ext cx="84" cy="13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086 w 21600"/>
                <a:gd name="T25" fmla="*/ 3109 h 21600"/>
                <a:gd name="T26" fmla="*/ 18514 w 21600"/>
                <a:gd name="T27" fmla="*/ 1849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CC00"/>
            </a:solidFill>
            <a:ln w="12700">
              <a:solidFill>
                <a:schemeClr val="tx1"/>
              </a:solidFill>
              <a:round/>
              <a:headEnd/>
              <a:tailEnd/>
            </a:ln>
          </p:spPr>
          <p:txBody>
            <a:bodyPr wrap="none" anchor="ctr"/>
            <a:lstStyle/>
            <a:p>
              <a:endParaRPr lang="en-US" dirty="0"/>
            </a:p>
          </p:txBody>
        </p:sp>
        <p:sp>
          <p:nvSpPr>
            <p:cNvPr id="59424" name="AutoShape 29"/>
            <p:cNvSpPr>
              <a:spLocks noChangeArrowheads="1"/>
            </p:cNvSpPr>
            <p:nvPr/>
          </p:nvSpPr>
          <p:spPr bwMode="auto">
            <a:xfrm>
              <a:off x="1980" y="2315"/>
              <a:ext cx="84" cy="13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086 w 21600"/>
                <a:gd name="T25" fmla="*/ 3109 h 21600"/>
                <a:gd name="T26" fmla="*/ 18514 w 21600"/>
                <a:gd name="T27" fmla="*/ 1849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CC00"/>
            </a:solidFill>
            <a:ln w="12700">
              <a:solidFill>
                <a:schemeClr val="tx1"/>
              </a:solidFill>
              <a:round/>
              <a:headEnd/>
              <a:tailEnd/>
            </a:ln>
          </p:spPr>
          <p:txBody>
            <a:bodyPr wrap="none" anchor="ctr"/>
            <a:lstStyle/>
            <a:p>
              <a:endParaRPr lang="en-US" dirty="0"/>
            </a:p>
          </p:txBody>
        </p:sp>
        <p:sp>
          <p:nvSpPr>
            <p:cNvPr id="59425" name="AutoShape 30"/>
            <p:cNvSpPr>
              <a:spLocks noChangeArrowheads="1"/>
            </p:cNvSpPr>
            <p:nvPr/>
          </p:nvSpPr>
          <p:spPr bwMode="auto">
            <a:xfrm>
              <a:off x="2064" y="2315"/>
              <a:ext cx="84" cy="13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086 w 21600"/>
                <a:gd name="T25" fmla="*/ 3109 h 21600"/>
                <a:gd name="T26" fmla="*/ 18514 w 21600"/>
                <a:gd name="T27" fmla="*/ 1849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CC00"/>
            </a:solidFill>
            <a:ln w="12700">
              <a:solidFill>
                <a:schemeClr val="tx1"/>
              </a:solidFill>
              <a:round/>
              <a:headEnd/>
              <a:tailEnd/>
            </a:ln>
          </p:spPr>
          <p:txBody>
            <a:bodyPr wrap="none" anchor="ctr"/>
            <a:lstStyle/>
            <a:p>
              <a:endParaRPr lang="en-US" dirty="0"/>
            </a:p>
          </p:txBody>
        </p:sp>
      </p:grpSp>
      <p:grpSp>
        <p:nvGrpSpPr>
          <p:cNvPr id="59408" name="Group 31"/>
          <p:cNvGrpSpPr>
            <a:grpSpLocks/>
          </p:cNvGrpSpPr>
          <p:nvPr/>
        </p:nvGrpSpPr>
        <p:grpSpPr bwMode="auto">
          <a:xfrm>
            <a:off x="3192463" y="3679825"/>
            <a:ext cx="627062" cy="198438"/>
            <a:chOff x="459" y="1060"/>
            <a:chExt cx="563" cy="135"/>
          </a:xfrm>
        </p:grpSpPr>
        <p:sp>
          <p:nvSpPr>
            <p:cNvPr id="59415" name="AutoShape 32"/>
            <p:cNvSpPr>
              <a:spLocks noChangeArrowheads="1"/>
            </p:cNvSpPr>
            <p:nvPr/>
          </p:nvSpPr>
          <p:spPr bwMode="auto">
            <a:xfrm>
              <a:off x="684" y="1060"/>
              <a:ext cx="113" cy="13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50 w 21600"/>
                <a:gd name="T25" fmla="*/ 3200 h 21600"/>
                <a:gd name="T26" fmla="*/ 18350 w 21600"/>
                <a:gd name="T27" fmla="*/ 184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CC3300"/>
            </a:solidFill>
            <a:ln w="12700">
              <a:solidFill>
                <a:schemeClr val="tx1"/>
              </a:solidFill>
              <a:round/>
              <a:headEnd/>
              <a:tailEnd/>
            </a:ln>
          </p:spPr>
          <p:txBody>
            <a:bodyPr wrap="none" anchor="ctr"/>
            <a:lstStyle/>
            <a:p>
              <a:endParaRPr lang="en-US" dirty="0"/>
            </a:p>
          </p:txBody>
        </p:sp>
        <p:sp>
          <p:nvSpPr>
            <p:cNvPr id="59416" name="AutoShape 33"/>
            <p:cNvSpPr>
              <a:spLocks noChangeArrowheads="1"/>
            </p:cNvSpPr>
            <p:nvPr/>
          </p:nvSpPr>
          <p:spPr bwMode="auto">
            <a:xfrm>
              <a:off x="797" y="1060"/>
              <a:ext cx="113" cy="13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50 w 21600"/>
                <a:gd name="T25" fmla="*/ 3200 h 21600"/>
                <a:gd name="T26" fmla="*/ 18350 w 21600"/>
                <a:gd name="T27" fmla="*/ 184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CC3300"/>
            </a:solidFill>
            <a:ln w="12700">
              <a:solidFill>
                <a:schemeClr val="tx1"/>
              </a:solidFill>
              <a:round/>
              <a:headEnd/>
              <a:tailEnd/>
            </a:ln>
          </p:spPr>
          <p:txBody>
            <a:bodyPr wrap="none" anchor="ctr"/>
            <a:lstStyle/>
            <a:p>
              <a:endParaRPr lang="en-US" dirty="0"/>
            </a:p>
          </p:txBody>
        </p:sp>
        <p:sp>
          <p:nvSpPr>
            <p:cNvPr id="59417" name="AutoShape 34"/>
            <p:cNvSpPr>
              <a:spLocks noChangeArrowheads="1"/>
            </p:cNvSpPr>
            <p:nvPr/>
          </p:nvSpPr>
          <p:spPr bwMode="auto">
            <a:xfrm>
              <a:off x="910" y="1060"/>
              <a:ext cx="112" cy="13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086 w 21600"/>
                <a:gd name="T25" fmla="*/ 3200 h 21600"/>
                <a:gd name="T26" fmla="*/ 18514 w 21600"/>
                <a:gd name="T27" fmla="*/ 184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CC3300"/>
            </a:solidFill>
            <a:ln w="12700">
              <a:solidFill>
                <a:schemeClr val="tx1"/>
              </a:solidFill>
              <a:round/>
              <a:headEnd/>
              <a:tailEnd/>
            </a:ln>
          </p:spPr>
          <p:txBody>
            <a:bodyPr wrap="none" anchor="ctr"/>
            <a:lstStyle/>
            <a:p>
              <a:endParaRPr lang="en-US" dirty="0"/>
            </a:p>
          </p:txBody>
        </p:sp>
        <p:sp>
          <p:nvSpPr>
            <p:cNvPr id="59418" name="AutoShape 35"/>
            <p:cNvSpPr>
              <a:spLocks noChangeArrowheads="1"/>
            </p:cNvSpPr>
            <p:nvPr/>
          </p:nvSpPr>
          <p:spPr bwMode="auto">
            <a:xfrm>
              <a:off x="459" y="1060"/>
              <a:ext cx="113" cy="13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250 w 21600"/>
                <a:gd name="T25" fmla="*/ 3200 h 21600"/>
                <a:gd name="T26" fmla="*/ 18350 w 21600"/>
                <a:gd name="T27" fmla="*/ 184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CC3300"/>
            </a:solidFill>
            <a:ln w="12700">
              <a:solidFill>
                <a:schemeClr val="tx1"/>
              </a:solidFill>
              <a:round/>
              <a:headEnd/>
              <a:tailEnd/>
            </a:ln>
          </p:spPr>
          <p:txBody>
            <a:bodyPr wrap="none" anchor="ctr"/>
            <a:lstStyle/>
            <a:p>
              <a:endParaRPr lang="en-US" dirty="0"/>
            </a:p>
          </p:txBody>
        </p:sp>
        <p:sp>
          <p:nvSpPr>
            <p:cNvPr id="59419" name="AutoShape 36"/>
            <p:cNvSpPr>
              <a:spLocks noChangeArrowheads="1"/>
            </p:cNvSpPr>
            <p:nvPr/>
          </p:nvSpPr>
          <p:spPr bwMode="auto">
            <a:xfrm>
              <a:off x="572" y="1060"/>
              <a:ext cx="112" cy="13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086 w 21600"/>
                <a:gd name="T25" fmla="*/ 3200 h 21600"/>
                <a:gd name="T26" fmla="*/ 18514 w 21600"/>
                <a:gd name="T27" fmla="*/ 184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CC3300"/>
            </a:solidFill>
            <a:ln w="12700">
              <a:solidFill>
                <a:schemeClr val="tx1"/>
              </a:solidFill>
              <a:round/>
              <a:headEnd/>
              <a:tailEnd/>
            </a:ln>
          </p:spPr>
          <p:txBody>
            <a:bodyPr wrap="none" anchor="ctr"/>
            <a:lstStyle/>
            <a:p>
              <a:endParaRPr lang="en-US" dirty="0"/>
            </a:p>
          </p:txBody>
        </p:sp>
      </p:grpSp>
      <p:sp>
        <p:nvSpPr>
          <p:cNvPr id="72719" name="Text Box 37"/>
          <p:cNvSpPr txBox="1">
            <a:spLocks noChangeArrowheads="1"/>
          </p:cNvSpPr>
          <p:nvPr/>
        </p:nvSpPr>
        <p:spPr bwMode="auto">
          <a:xfrm>
            <a:off x="4572000" y="1905001"/>
            <a:ext cx="4114800" cy="1938992"/>
          </a:xfrm>
          <a:prstGeom prst="rect">
            <a:avLst/>
          </a:prstGeom>
          <a:solidFill>
            <a:srgbClr val="92D050"/>
          </a:solidFill>
          <a:ln w="12700">
            <a:solidFill>
              <a:schemeClr val="bg2"/>
            </a:solidFill>
            <a:miter lim="800000"/>
            <a:headEnd/>
            <a:tailEnd/>
          </a:ln>
          <a:scene3d>
            <a:camera prst="orthographicFront"/>
            <a:lightRig rig="threePt" dir="t"/>
          </a:scene3d>
          <a:sp3d>
            <a:bevelT w="152400" h="127000"/>
          </a:sp3d>
        </p:spPr>
        <p:txBody>
          <a:bodyPr>
            <a:spAutoFit/>
          </a:bodyPr>
          <a:lstStyle/>
          <a:p>
            <a:pPr fontAlgn="auto">
              <a:spcBef>
                <a:spcPts val="0"/>
              </a:spcBef>
              <a:spcAft>
                <a:spcPts val="0"/>
              </a:spcAft>
              <a:defRPr/>
            </a:pPr>
            <a:r>
              <a:rPr lang="en-US" sz="2000" i="1" dirty="0">
                <a:latin typeface="+mn-lt"/>
                <a:cs typeface="+mn-cs"/>
              </a:rPr>
              <a:t>Due to the concentration difference between the catheter and the external environment, there is a</a:t>
            </a:r>
          </a:p>
          <a:p>
            <a:pPr fontAlgn="auto">
              <a:spcBef>
                <a:spcPts val="0"/>
              </a:spcBef>
              <a:spcAft>
                <a:spcPts val="0"/>
              </a:spcAft>
              <a:defRPr/>
            </a:pPr>
            <a:r>
              <a:rPr lang="en-US" sz="2000" i="1" dirty="0">
                <a:latin typeface="+mn-lt"/>
                <a:cs typeface="+mn-cs"/>
              </a:rPr>
              <a:t>positive diffusion gradient </a:t>
            </a:r>
          </a:p>
          <a:p>
            <a:pPr fontAlgn="auto">
              <a:spcBef>
                <a:spcPts val="0"/>
              </a:spcBef>
              <a:spcAft>
                <a:spcPts val="0"/>
              </a:spcAft>
              <a:defRPr/>
            </a:pPr>
            <a:r>
              <a:rPr lang="en-US" sz="2000" i="1" dirty="0">
                <a:latin typeface="+mn-lt"/>
                <a:cs typeface="+mn-cs"/>
              </a:rPr>
              <a:t>which causes the drugs to slowly diffuse out of the silicone.</a:t>
            </a:r>
          </a:p>
        </p:txBody>
      </p:sp>
      <p:sp>
        <p:nvSpPr>
          <p:cNvPr id="72720" name="Text Box 38"/>
          <p:cNvSpPr txBox="1">
            <a:spLocks noChangeArrowheads="1"/>
          </p:cNvSpPr>
          <p:nvPr/>
        </p:nvSpPr>
        <p:spPr bwMode="auto">
          <a:xfrm>
            <a:off x="4572000" y="4071942"/>
            <a:ext cx="4114800" cy="1569660"/>
          </a:xfrm>
          <a:prstGeom prst="rect">
            <a:avLst/>
          </a:prstGeom>
          <a:solidFill>
            <a:srgbClr val="FF99FF"/>
          </a:solidFill>
          <a:ln w="12700">
            <a:solidFill>
              <a:schemeClr val="bg2"/>
            </a:solidFill>
            <a:miter lim="800000"/>
            <a:headEnd/>
            <a:tailEnd/>
          </a:ln>
          <a:scene3d>
            <a:camera prst="orthographicFront"/>
            <a:lightRig rig="threePt" dir="t"/>
          </a:scene3d>
          <a:sp3d>
            <a:bevelT w="184150" h="133350"/>
          </a:sp3d>
        </p:spPr>
        <p:txBody>
          <a:bodyPr>
            <a:spAutoFit/>
          </a:bodyPr>
          <a:lstStyle/>
          <a:p>
            <a:pPr fontAlgn="auto">
              <a:spcBef>
                <a:spcPts val="0"/>
              </a:spcBef>
              <a:spcAft>
                <a:spcPts val="0"/>
              </a:spcAft>
              <a:defRPr/>
            </a:pPr>
            <a:r>
              <a:rPr lang="en-US" sz="2400" i="1" dirty="0">
                <a:latin typeface="+mn-lt"/>
                <a:cs typeface="+mn-cs"/>
              </a:rPr>
              <a:t>The concentration of drugs at the surface of the catheter is high enough to inhibit colonization.</a:t>
            </a:r>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1026"/>
          <p:cNvSpPr>
            <a:spLocks noChangeArrowheads="1"/>
          </p:cNvSpPr>
          <p:nvPr/>
        </p:nvSpPr>
        <p:spPr bwMode="auto">
          <a:xfrm>
            <a:off x="2071670" y="642918"/>
            <a:ext cx="4267208" cy="1295400"/>
          </a:xfrm>
          <a:prstGeom prst="rect">
            <a:avLst/>
          </a:prstGeom>
          <a:solidFill>
            <a:srgbClr val="FFC000"/>
          </a:solidFill>
          <a:ln w="12700">
            <a:solidFill>
              <a:schemeClr val="bg2"/>
            </a:solidFill>
            <a:miter lim="800000"/>
            <a:headEnd/>
            <a:tailEnd/>
          </a:ln>
          <a:scene3d>
            <a:camera prst="orthographicFront"/>
            <a:lightRig rig="threePt" dir="t"/>
          </a:scene3d>
          <a:sp3d>
            <a:bevelT w="158750" h="127000"/>
          </a:sp3d>
        </p:spPr>
        <p:txBody>
          <a:bodyPr lIns="90488" tIns="44450" rIns="90488" bIns="44450" anchor="ctr"/>
          <a:lstStyle/>
          <a:p>
            <a:pPr fontAlgn="auto">
              <a:spcBef>
                <a:spcPts val="0"/>
              </a:spcBef>
              <a:spcAft>
                <a:spcPts val="0"/>
              </a:spcAft>
              <a:defRPr/>
            </a:pPr>
            <a:r>
              <a:rPr lang="en-GB" sz="5400" dirty="0">
                <a:latin typeface="+mn-lt"/>
                <a:cs typeface="+mn-cs"/>
              </a:rPr>
              <a:t>Precaution</a:t>
            </a:r>
          </a:p>
        </p:txBody>
      </p:sp>
      <p:sp>
        <p:nvSpPr>
          <p:cNvPr id="73731" name="Rectangle 1027"/>
          <p:cNvSpPr>
            <a:spLocks noChangeArrowheads="1"/>
          </p:cNvSpPr>
          <p:nvPr/>
        </p:nvSpPr>
        <p:spPr bwMode="auto">
          <a:xfrm>
            <a:off x="928662" y="2285992"/>
            <a:ext cx="7467600" cy="2786082"/>
          </a:xfrm>
          <a:prstGeom prst="rect">
            <a:avLst/>
          </a:prstGeom>
          <a:solidFill>
            <a:srgbClr val="92D050"/>
          </a:solidFill>
          <a:ln w="12700">
            <a:solidFill>
              <a:schemeClr val="bg2"/>
            </a:solidFill>
            <a:miter lim="800000"/>
            <a:headEnd/>
            <a:tailEnd/>
          </a:ln>
          <a:scene3d>
            <a:camera prst="orthographicFront"/>
            <a:lightRig rig="threePt" dir="t"/>
          </a:scene3d>
          <a:sp3d>
            <a:bevelT w="146050" h="120650"/>
          </a:sp3d>
        </p:spPr>
        <p:txBody>
          <a:bodyPr lIns="90488" tIns="44450" rIns="90488" bIns="44450"/>
          <a:lstStyle/>
          <a:p>
            <a:pPr fontAlgn="auto">
              <a:spcBef>
                <a:spcPts val="0"/>
              </a:spcBef>
              <a:spcAft>
                <a:spcPts val="0"/>
              </a:spcAft>
              <a:defRPr/>
            </a:pPr>
            <a:r>
              <a:rPr lang="en-GB" sz="2800" i="1" u="sng" dirty="0">
                <a:latin typeface="+mn-lt"/>
                <a:cs typeface="+mn-cs"/>
              </a:rPr>
              <a:t>Pre Implant Technique</a:t>
            </a:r>
          </a:p>
          <a:p>
            <a:pPr fontAlgn="auto">
              <a:spcBef>
                <a:spcPts val="0"/>
              </a:spcBef>
              <a:spcAft>
                <a:spcPts val="0"/>
              </a:spcAft>
              <a:defRPr/>
            </a:pPr>
            <a:endParaRPr lang="en-GB" sz="2800" i="1" dirty="0">
              <a:latin typeface="+mn-lt"/>
              <a:cs typeface="+mn-cs"/>
            </a:endParaRPr>
          </a:p>
          <a:p>
            <a:pPr fontAlgn="auto">
              <a:spcBef>
                <a:spcPts val="0"/>
              </a:spcBef>
              <a:spcAft>
                <a:spcPts val="0"/>
              </a:spcAft>
              <a:buFontTx/>
              <a:buChar char="•"/>
              <a:defRPr/>
            </a:pPr>
            <a:r>
              <a:rPr lang="en-GB" sz="2800" i="1" dirty="0">
                <a:latin typeface="+mn-lt"/>
                <a:cs typeface="+mn-cs"/>
              </a:rPr>
              <a:t>Surgeon should not pre soak Bactiseal in saline or  antibiotic solutions prior to implantation because the diffusion process will be activated. </a:t>
            </a:r>
            <a:endParaRPr lang="en-GB" sz="2800" dirty="0">
              <a:latin typeface="+mn-lt"/>
              <a:cs typeface="+mn-cs"/>
            </a:endParaRPr>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normAutofit fontScale="90000"/>
          </a:bodyPr>
          <a:lstStyle/>
          <a:p>
            <a:pPr eaLnBrk="1" fontAlgn="auto" hangingPunct="1">
              <a:spcAft>
                <a:spcPts val="0"/>
              </a:spcAft>
              <a:defRPr/>
            </a:pPr>
            <a:r>
              <a:rPr lang="en-US" dirty="0"/>
              <a:t>Shunt Resistances are </a:t>
            </a:r>
            <a:r>
              <a:rPr lang="en-US" dirty="0" smtClean="0"/>
              <a:t>Additive ?</a:t>
            </a:r>
            <a:endParaRPr lang="en-US" dirty="0"/>
          </a:p>
        </p:txBody>
      </p:sp>
      <p:graphicFrame>
        <p:nvGraphicFramePr>
          <p:cNvPr id="2050" name="Object 2"/>
          <p:cNvGraphicFramePr>
            <a:graphicFrameLocks/>
          </p:cNvGraphicFramePr>
          <p:nvPr/>
        </p:nvGraphicFramePr>
        <p:xfrm>
          <a:off x="609600" y="2209800"/>
          <a:ext cx="5867400" cy="3848100"/>
        </p:xfrm>
        <a:graphic>
          <a:graphicData uri="http://schemas.openxmlformats.org/presentationml/2006/ole">
            <mc:AlternateContent xmlns:mc="http://schemas.openxmlformats.org/markup-compatibility/2006">
              <mc:Choice xmlns:v="urn:schemas-microsoft-com:vml" Requires="v">
                <p:oleObj spid="_x0000_s2061" name="Slide" r:id="rId4" imgW="6052667" imgH="3922005" progId="PowerPoint.Slide.8">
                  <p:embed/>
                </p:oleObj>
              </mc:Choice>
              <mc:Fallback>
                <p:oleObj name="Slide" r:id="rId4" imgW="6052667" imgH="3922005" progId="PowerPoint.Slide.8">
                  <p:embed/>
                  <p:pic>
                    <p:nvPicPr>
                      <p:cNvPr id="0" name="Picture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2209800"/>
                        <a:ext cx="5867400" cy="3848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7" dir="2700000" algn="ctr" rotWithShape="0">
                                <a:schemeClr val="bg2">
                                  <a:alpha val="74997"/>
                                </a:schemeClr>
                              </a:outerShdw>
                            </a:effectLst>
                          </a14:hiddenEffects>
                        </a:ext>
                      </a:extLst>
                    </p:spPr>
                  </p:pic>
                </p:oleObj>
              </mc:Fallback>
            </mc:AlternateContent>
          </a:graphicData>
        </a:graphic>
      </p:graphicFrame>
      <p:sp>
        <p:nvSpPr>
          <p:cNvPr id="2052" name="Text Box 18"/>
          <p:cNvSpPr txBox="1">
            <a:spLocks noChangeArrowheads="1"/>
          </p:cNvSpPr>
          <p:nvPr/>
        </p:nvSpPr>
        <p:spPr bwMode="auto">
          <a:xfrm>
            <a:off x="6842125" y="4572000"/>
            <a:ext cx="2211388" cy="457200"/>
          </a:xfrm>
          <a:prstGeom prst="rect">
            <a:avLst/>
          </a:prstGeom>
          <a:noFill/>
          <a:ln w="9525">
            <a:noFill/>
            <a:miter lim="800000"/>
            <a:headEnd/>
            <a:tailEnd/>
          </a:ln>
        </p:spPr>
        <p:txBody>
          <a:bodyPr wrap="none">
            <a:spAutoFit/>
          </a:bodyPr>
          <a:lstStyle/>
          <a:p>
            <a:r>
              <a:rPr lang="en-US" dirty="0">
                <a:latin typeface="Constantia" pitchFamily="18" charset="0"/>
              </a:rPr>
              <a:t>R1 is negligible</a:t>
            </a:r>
          </a:p>
        </p:txBody>
      </p:sp>
      <p:sp>
        <p:nvSpPr>
          <p:cNvPr id="2053" name="Line 19"/>
          <p:cNvSpPr>
            <a:spLocks noChangeShapeType="1"/>
          </p:cNvSpPr>
          <p:nvPr/>
        </p:nvSpPr>
        <p:spPr bwMode="auto">
          <a:xfrm>
            <a:off x="2438400" y="5334000"/>
            <a:ext cx="457200" cy="533400"/>
          </a:xfrm>
          <a:prstGeom prst="line">
            <a:avLst/>
          </a:prstGeom>
          <a:noFill/>
          <a:ln w="22225">
            <a:solidFill>
              <a:schemeClr val="tx1"/>
            </a:solidFill>
            <a:miter lim="800000"/>
            <a:headEnd/>
            <a:tailEnd/>
          </a:ln>
        </p:spPr>
        <p:txBody>
          <a:bodyPr wrap="none"/>
          <a:lstStyle/>
          <a:p>
            <a:endParaRPr lang="en-US" dirty="0"/>
          </a:p>
        </p:txBody>
      </p:sp>
      <p:sp>
        <p:nvSpPr>
          <p:cNvPr id="2054" name="Line 20"/>
          <p:cNvSpPr>
            <a:spLocks noChangeShapeType="1"/>
          </p:cNvSpPr>
          <p:nvPr/>
        </p:nvSpPr>
        <p:spPr bwMode="auto">
          <a:xfrm flipV="1">
            <a:off x="2362200" y="5334000"/>
            <a:ext cx="609600" cy="533400"/>
          </a:xfrm>
          <a:prstGeom prst="line">
            <a:avLst/>
          </a:prstGeom>
          <a:noFill/>
          <a:ln w="22225">
            <a:solidFill>
              <a:schemeClr val="tx1"/>
            </a:solidFill>
            <a:miter lim="800000"/>
            <a:headEnd/>
            <a:tailEnd/>
          </a:ln>
        </p:spPr>
        <p:txBody>
          <a:bodyPr wrap="none"/>
          <a:lstStyle/>
          <a:p>
            <a:endParaRPr lang="en-US" dirty="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a:xfrm>
            <a:off x="1285852" y="928670"/>
            <a:ext cx="6257940" cy="1143000"/>
          </a:xfrm>
          <a:solidFill>
            <a:srgbClr val="FFC000"/>
          </a:solidFill>
          <a:scene3d>
            <a:camera prst="orthographicFront"/>
            <a:lightRig rig="threePt" dir="t"/>
          </a:scene3d>
          <a:sp3d>
            <a:bevelT w="177800" h="133350"/>
          </a:sp3d>
        </p:spPr>
        <p:txBody>
          <a:bodyPr>
            <a:normAutofit/>
          </a:bodyPr>
          <a:lstStyle/>
          <a:p>
            <a:pPr eaLnBrk="1" fontAlgn="auto" hangingPunct="1">
              <a:spcAft>
                <a:spcPts val="0"/>
              </a:spcAft>
              <a:defRPr/>
            </a:pPr>
            <a:r>
              <a:rPr lang="en-US" dirty="0" smtClean="0">
                <a:solidFill>
                  <a:schemeClr val="tx1"/>
                </a:solidFill>
              </a:rPr>
              <a:t>  Reduction in infection</a:t>
            </a:r>
          </a:p>
        </p:txBody>
      </p:sp>
      <p:sp>
        <p:nvSpPr>
          <p:cNvPr id="3" name="Content Placeholder 2"/>
          <p:cNvSpPr>
            <a:spLocks noGrp="1"/>
          </p:cNvSpPr>
          <p:nvPr>
            <p:ph idx="1"/>
          </p:nvPr>
        </p:nvSpPr>
        <p:spPr>
          <a:xfrm>
            <a:off x="500034" y="2428868"/>
            <a:ext cx="8001056" cy="2643206"/>
          </a:xfrm>
          <a:solidFill>
            <a:srgbClr val="92D050"/>
          </a:solidFill>
          <a:scene3d>
            <a:camera prst="orthographicFront"/>
            <a:lightRig rig="threePt" dir="t"/>
          </a:scene3d>
          <a:sp3d>
            <a:bevelT w="171450" h="120650"/>
          </a:sp3d>
        </p:spPr>
        <p:txBody>
          <a:bodyPr>
            <a:normAutofit/>
          </a:bodyPr>
          <a:lstStyle/>
          <a:p>
            <a:pPr marL="274320" indent="-274320" eaLnBrk="1" fontAlgn="auto" hangingPunct="1">
              <a:spcAft>
                <a:spcPts val="0"/>
              </a:spcAft>
              <a:buClr>
                <a:schemeClr val="accent3"/>
              </a:buClr>
              <a:buFont typeface="Wingdings 2"/>
              <a:buChar char=""/>
              <a:defRPr/>
            </a:pPr>
            <a:r>
              <a:rPr lang="en-US" dirty="0" smtClean="0"/>
              <a:t>Significant reduction in shunt infection rate with antibiotic impregnated shunt.(from 6.5% to 1.2%).</a:t>
            </a:r>
          </a:p>
          <a:p>
            <a:pPr marL="274320" indent="-274320" eaLnBrk="1" fontAlgn="auto" hangingPunct="1">
              <a:spcAft>
                <a:spcPts val="0"/>
              </a:spcAft>
              <a:buClr>
                <a:schemeClr val="accent3"/>
              </a:buClr>
              <a:buFont typeface="Wingdings 2"/>
              <a:buChar char=""/>
              <a:defRPr/>
            </a:pPr>
            <a:r>
              <a:rPr lang="en-US" dirty="0" smtClean="0"/>
              <a:t>P value- 0.0015.</a:t>
            </a:r>
          </a:p>
          <a:p>
            <a:pPr marL="274320" indent="-274320" eaLnBrk="1" fontAlgn="auto" hangingPunct="1">
              <a:spcAft>
                <a:spcPts val="0"/>
              </a:spcAft>
              <a:buClr>
                <a:schemeClr val="accent3"/>
              </a:buClr>
              <a:buFont typeface="Wingdings" pitchFamily="2" charset="2"/>
              <a:buNone/>
              <a:defRPr/>
            </a:pPr>
            <a:r>
              <a:rPr lang="en-US" i="1" dirty="0" smtClean="0">
                <a:solidFill>
                  <a:schemeClr val="tx2">
                    <a:lumMod val="75000"/>
                  </a:schemeClr>
                </a:solidFill>
              </a:rPr>
              <a:t>Chris X et al, dept of NS, Vic. Australia.</a:t>
            </a:r>
          </a:p>
          <a:p>
            <a:pPr marL="274320" indent="-274320" eaLnBrk="1" fontAlgn="auto" hangingPunct="1">
              <a:spcAft>
                <a:spcPts val="0"/>
              </a:spcAft>
              <a:buClr>
                <a:schemeClr val="accent3"/>
              </a:buClr>
              <a:buFont typeface="Wingdings" pitchFamily="2" charset="2"/>
              <a:buNone/>
              <a:defRPr/>
            </a:pPr>
            <a:r>
              <a:rPr lang="en-US" i="1" dirty="0" smtClean="0">
                <a:solidFill>
                  <a:schemeClr val="tx2">
                    <a:lumMod val="75000"/>
                  </a:schemeClr>
                </a:solidFill>
              </a:rPr>
              <a:t>J. Of clinical neurosciences JUNE 2007.</a:t>
            </a:r>
          </a:p>
          <a:p>
            <a:pPr marL="274320" indent="-274320" eaLnBrk="1" fontAlgn="auto" hangingPunct="1">
              <a:spcAft>
                <a:spcPts val="0"/>
              </a:spcAft>
              <a:buClr>
                <a:schemeClr val="accent3"/>
              </a:buClr>
              <a:buFont typeface="Wingdings" pitchFamily="2" charset="2"/>
              <a:buNone/>
              <a:defRPr/>
            </a:pPr>
            <a:endParaRPr lang="en-US" dirty="0" smtClean="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09600" y="457200"/>
            <a:ext cx="7772400" cy="1143000"/>
          </a:xfrm>
        </p:spPr>
        <p:txBody>
          <a:bodyPr/>
          <a:lstStyle/>
          <a:p>
            <a:pPr eaLnBrk="1" hangingPunct="1"/>
            <a:r>
              <a:rPr lang="en-US" dirty="0" smtClean="0">
                <a:solidFill>
                  <a:schemeClr val="tx1"/>
                </a:solidFill>
                <a:latin typeface="ScalaSansLining" pitchFamily="18" charset="0"/>
              </a:rPr>
              <a:t>BioGlide</a:t>
            </a:r>
          </a:p>
        </p:txBody>
      </p:sp>
      <p:sp>
        <p:nvSpPr>
          <p:cNvPr id="63491" name="Rectangle 3"/>
          <p:cNvSpPr>
            <a:spLocks noGrp="1" noChangeArrowheads="1"/>
          </p:cNvSpPr>
          <p:nvPr>
            <p:ph idx="1"/>
          </p:nvPr>
        </p:nvSpPr>
        <p:spPr>
          <a:xfrm>
            <a:off x="685800" y="1828800"/>
            <a:ext cx="7772400" cy="3581400"/>
          </a:xfrm>
        </p:spPr>
        <p:txBody>
          <a:bodyPr/>
          <a:lstStyle/>
          <a:p>
            <a:pPr eaLnBrk="1" hangingPunct="1">
              <a:lnSpc>
                <a:spcPct val="79000"/>
              </a:lnSpc>
              <a:buFont typeface="Wingdings 2" pitchFamily="18" charset="2"/>
              <a:buNone/>
            </a:pPr>
            <a:endParaRPr lang="en-US" sz="2800" dirty="0" smtClean="0">
              <a:latin typeface="ScalaSansLining" pitchFamily="18" charset="0"/>
            </a:endParaRPr>
          </a:p>
          <a:p>
            <a:pPr eaLnBrk="1" hangingPunct="1">
              <a:lnSpc>
                <a:spcPct val="79000"/>
              </a:lnSpc>
            </a:pPr>
            <a:r>
              <a:rPr lang="en-US" sz="2800" dirty="0" smtClean="0"/>
              <a:t>BioGlide is a covalently-bonded hydrogel that aids with ease of insertion, reduces bacterial adhesion, and absorbs water-soluble antibiotic solutions</a:t>
            </a:r>
          </a:p>
          <a:p>
            <a:pPr eaLnBrk="1" hangingPunct="1">
              <a:lnSpc>
                <a:spcPct val="79000"/>
              </a:lnSpc>
            </a:pPr>
            <a:endParaRPr lang="en-US" sz="2800" dirty="0" smtClean="0"/>
          </a:p>
          <a:p>
            <a:pPr eaLnBrk="1" hangingPunct="1">
              <a:lnSpc>
                <a:spcPct val="79000"/>
              </a:lnSpc>
            </a:pPr>
            <a:r>
              <a:rPr lang="en-US" sz="2800" dirty="0" smtClean="0"/>
              <a:t>Created to address the issue of “infection”</a:t>
            </a:r>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685800" y="304800"/>
            <a:ext cx="7772400" cy="1143000"/>
          </a:xfrm>
        </p:spPr>
        <p:txBody>
          <a:bodyPr/>
          <a:lstStyle/>
          <a:p>
            <a:pPr eaLnBrk="1" hangingPunct="1"/>
            <a:r>
              <a:rPr lang="en-US" dirty="0" smtClean="0">
                <a:solidFill>
                  <a:schemeClr val="hlink"/>
                </a:solidFill>
                <a:latin typeface="ScalaSansLining" pitchFamily="18" charset="0"/>
              </a:rPr>
              <a:t>BioGlide</a:t>
            </a:r>
            <a:endParaRPr lang="en-US" dirty="0" smtClean="0">
              <a:solidFill>
                <a:srgbClr val="FFFF00"/>
              </a:solidFill>
              <a:latin typeface="ScalaSansLining" pitchFamily="18" charset="0"/>
            </a:endParaRPr>
          </a:p>
        </p:txBody>
      </p:sp>
      <p:sp>
        <p:nvSpPr>
          <p:cNvPr id="64515" name="Rectangle 3"/>
          <p:cNvSpPr>
            <a:spLocks noGrp="1" noChangeArrowheads="1"/>
          </p:cNvSpPr>
          <p:nvPr>
            <p:ph idx="1"/>
          </p:nvPr>
        </p:nvSpPr>
        <p:spPr>
          <a:xfrm>
            <a:off x="685800" y="1828800"/>
            <a:ext cx="8229600" cy="4114800"/>
          </a:xfrm>
        </p:spPr>
        <p:txBody>
          <a:bodyPr/>
          <a:lstStyle/>
          <a:p>
            <a:pPr eaLnBrk="1" hangingPunct="1">
              <a:lnSpc>
                <a:spcPct val="79000"/>
              </a:lnSpc>
            </a:pPr>
            <a:r>
              <a:rPr lang="en-US" b="1" dirty="0" smtClean="0"/>
              <a:t>We can say:</a:t>
            </a:r>
          </a:p>
          <a:p>
            <a:pPr lvl="1" eaLnBrk="1" hangingPunct="1">
              <a:lnSpc>
                <a:spcPct val="79000"/>
              </a:lnSpc>
            </a:pPr>
            <a:r>
              <a:rPr lang="en-US" sz="2600" dirty="0" smtClean="0"/>
              <a:t>Hydrophilic, lubricious surface facilitates insertion</a:t>
            </a:r>
          </a:p>
          <a:p>
            <a:pPr lvl="1" eaLnBrk="1" hangingPunct="1">
              <a:lnSpc>
                <a:spcPct val="79000"/>
              </a:lnSpc>
            </a:pPr>
            <a:r>
              <a:rPr lang="en-US" sz="2600" dirty="0" smtClean="0"/>
              <a:t>Smoother surface than non BioGlide treated surface</a:t>
            </a:r>
          </a:p>
          <a:p>
            <a:pPr lvl="1" eaLnBrk="1" hangingPunct="1">
              <a:lnSpc>
                <a:spcPct val="79000"/>
              </a:lnSpc>
            </a:pPr>
            <a:endParaRPr lang="en-US" sz="2600" dirty="0" smtClean="0"/>
          </a:p>
          <a:p>
            <a:pPr eaLnBrk="1" hangingPunct="1">
              <a:lnSpc>
                <a:spcPct val="79000"/>
              </a:lnSpc>
            </a:pPr>
            <a:r>
              <a:rPr lang="en-US" b="1" dirty="0" smtClean="0"/>
              <a:t>We should be cautious saying:</a:t>
            </a:r>
          </a:p>
          <a:p>
            <a:pPr lvl="1" eaLnBrk="1" hangingPunct="1">
              <a:lnSpc>
                <a:spcPct val="79000"/>
              </a:lnSpc>
            </a:pPr>
            <a:r>
              <a:rPr lang="en-US" sz="2600" dirty="0" smtClean="0"/>
              <a:t>Reduced Bacterial Adhesion</a:t>
            </a:r>
          </a:p>
          <a:p>
            <a:pPr lvl="1" eaLnBrk="1" hangingPunct="1">
              <a:lnSpc>
                <a:spcPct val="79000"/>
              </a:lnSpc>
            </a:pPr>
            <a:r>
              <a:rPr lang="en-US" sz="2600" dirty="0" smtClean="0"/>
              <a:t>Absorption of  Antibiotics</a:t>
            </a:r>
            <a:endParaRPr lang="en-US" dirty="0" smtClean="0"/>
          </a:p>
          <a:p>
            <a:pPr lvl="1" eaLnBrk="1" hangingPunct="1">
              <a:lnSpc>
                <a:spcPct val="79000"/>
              </a:lnSpc>
            </a:pPr>
            <a:endParaRPr lang="en-US" dirty="0" smtClean="0">
              <a:solidFill>
                <a:srgbClr val="FFFF00"/>
              </a:solidFill>
              <a:latin typeface="ScalaSansLining" pitchFamily="18" charset="0"/>
            </a:endParaRPr>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5984" y="857232"/>
            <a:ext cx="4618187" cy="646331"/>
          </a:xfrm>
          <a:prstGeom prst="rect">
            <a:avLst/>
          </a:prstGeom>
          <a:solidFill>
            <a:srgbClr val="FFC000"/>
          </a:solidFill>
          <a:scene3d>
            <a:camera prst="orthographicFront"/>
            <a:lightRig rig="threePt" dir="t"/>
          </a:scene3d>
          <a:sp3d>
            <a:bevelT w="158750" h="101600"/>
          </a:sp3d>
        </p:spPr>
        <p:txBody>
          <a:bodyPr wrap="none">
            <a:spAutoFit/>
          </a:bodyPr>
          <a:lstStyle/>
          <a:p>
            <a:pPr fontAlgn="auto">
              <a:spcBef>
                <a:spcPts val="0"/>
              </a:spcBef>
              <a:spcAft>
                <a:spcPts val="0"/>
              </a:spcAft>
              <a:defRPr/>
            </a:pPr>
            <a:r>
              <a:rPr lang="en-US" sz="3600" dirty="0">
                <a:latin typeface="+mn-lt"/>
                <a:cs typeface="+mn-cs"/>
              </a:rPr>
              <a:t>Specific requirements </a:t>
            </a:r>
            <a:endParaRPr lang="en-IN" sz="3600" dirty="0">
              <a:latin typeface="+mn-lt"/>
              <a:cs typeface="+mn-cs"/>
            </a:endParaRPr>
          </a:p>
        </p:txBody>
      </p:sp>
      <p:sp>
        <p:nvSpPr>
          <p:cNvPr id="6" name="TextBox 5"/>
          <p:cNvSpPr txBox="1"/>
          <p:nvPr/>
        </p:nvSpPr>
        <p:spPr>
          <a:xfrm>
            <a:off x="0" y="2285992"/>
            <a:ext cx="3810595" cy="707886"/>
          </a:xfrm>
          <a:prstGeom prst="rect">
            <a:avLst/>
          </a:prstGeom>
          <a:solidFill>
            <a:srgbClr val="92D050"/>
          </a:solidFill>
          <a:scene3d>
            <a:camera prst="orthographicFront"/>
            <a:lightRig rig="threePt" dir="t"/>
          </a:scene3d>
          <a:sp3d>
            <a:bevelT w="158750" h="101600"/>
          </a:sp3d>
        </p:spPr>
        <p:txBody>
          <a:bodyPr wrap="none">
            <a:spAutoFit/>
          </a:bodyPr>
          <a:lstStyle/>
          <a:p>
            <a:pPr algn="ctr" fontAlgn="auto">
              <a:spcBef>
                <a:spcPts val="0"/>
              </a:spcBef>
              <a:spcAft>
                <a:spcPts val="0"/>
              </a:spcAft>
              <a:defRPr/>
            </a:pPr>
            <a:r>
              <a:rPr lang="en-IN" sz="2000" dirty="0">
                <a:latin typeface="+mn-lt"/>
                <a:cs typeface="+mn-cs"/>
              </a:rPr>
              <a:t>Posthemorrhagic hydrocephalus </a:t>
            </a:r>
          </a:p>
          <a:p>
            <a:pPr algn="ctr" fontAlgn="auto">
              <a:spcBef>
                <a:spcPts val="0"/>
              </a:spcBef>
              <a:spcAft>
                <a:spcPts val="0"/>
              </a:spcAft>
              <a:defRPr/>
            </a:pPr>
            <a:r>
              <a:rPr lang="en-IN" sz="2000" dirty="0">
                <a:latin typeface="+mn-lt"/>
                <a:cs typeface="+mn-cs"/>
              </a:rPr>
              <a:t>of the premature </a:t>
            </a:r>
          </a:p>
        </p:txBody>
      </p:sp>
      <p:cxnSp>
        <p:nvCxnSpPr>
          <p:cNvPr id="8" name="Straight Arrow Connector 7"/>
          <p:cNvCxnSpPr/>
          <p:nvPr/>
        </p:nvCxnSpPr>
        <p:spPr>
          <a:xfrm rot="5400000">
            <a:off x="2356644" y="1928019"/>
            <a:ext cx="85725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0" y="3643314"/>
            <a:ext cx="3373680" cy="646331"/>
          </a:xfrm>
          <a:prstGeom prst="rect">
            <a:avLst/>
          </a:prstGeom>
          <a:solidFill>
            <a:srgbClr val="92D050"/>
          </a:solidFill>
          <a:scene3d>
            <a:camera prst="orthographicFront"/>
            <a:lightRig rig="threePt" dir="t"/>
          </a:scene3d>
          <a:sp3d>
            <a:bevelT w="146050" h="82550"/>
          </a:sp3d>
        </p:spPr>
        <p:txBody>
          <a:bodyPr wrap="none">
            <a:spAutoFit/>
          </a:bodyPr>
          <a:lstStyle/>
          <a:p>
            <a:pPr fontAlgn="auto">
              <a:spcBef>
                <a:spcPts val="0"/>
              </a:spcBef>
              <a:spcAft>
                <a:spcPts val="0"/>
              </a:spcAft>
              <a:defRPr/>
            </a:pPr>
            <a:r>
              <a:rPr lang="en-IN" dirty="0">
                <a:latin typeface="+mn-lt"/>
                <a:cs typeface="+mn-cs"/>
              </a:rPr>
              <a:t>Pressure differential valve of </a:t>
            </a:r>
          </a:p>
          <a:p>
            <a:pPr fontAlgn="auto">
              <a:spcBef>
                <a:spcPts val="0"/>
              </a:spcBef>
              <a:spcAft>
                <a:spcPts val="0"/>
              </a:spcAft>
              <a:defRPr/>
            </a:pPr>
            <a:r>
              <a:rPr lang="en-IN" dirty="0">
                <a:latin typeface="+mn-lt"/>
                <a:cs typeface="+mn-cs"/>
              </a:rPr>
              <a:t>ball-in-cup or diaphragm design</a:t>
            </a:r>
          </a:p>
        </p:txBody>
      </p:sp>
      <p:cxnSp>
        <p:nvCxnSpPr>
          <p:cNvPr id="11" name="Straight Arrow Connector 10"/>
          <p:cNvCxnSpPr/>
          <p:nvPr/>
        </p:nvCxnSpPr>
        <p:spPr>
          <a:xfrm rot="5400000">
            <a:off x="2143125" y="3286125"/>
            <a:ext cx="5715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857620" y="2285992"/>
            <a:ext cx="2714333" cy="923330"/>
          </a:xfrm>
          <a:prstGeom prst="rect">
            <a:avLst/>
          </a:prstGeom>
          <a:solidFill>
            <a:srgbClr val="FF99FF"/>
          </a:solidFill>
          <a:scene3d>
            <a:camera prst="orthographicFront"/>
            <a:lightRig rig="threePt" dir="t"/>
          </a:scene3d>
          <a:sp3d>
            <a:bevelT w="158750"/>
          </a:sp3d>
        </p:spPr>
        <p:txBody>
          <a:bodyPr wrap="none">
            <a:spAutoFit/>
          </a:bodyPr>
          <a:lstStyle/>
          <a:p>
            <a:pPr fontAlgn="auto">
              <a:spcBef>
                <a:spcPts val="0"/>
              </a:spcBef>
              <a:spcAft>
                <a:spcPts val="0"/>
              </a:spcAft>
              <a:defRPr/>
            </a:pPr>
            <a:r>
              <a:rPr lang="en-IN" dirty="0">
                <a:latin typeface="+mn-lt"/>
                <a:cs typeface="+mn-cs"/>
              </a:rPr>
              <a:t>High brain turgor </a:t>
            </a:r>
          </a:p>
          <a:p>
            <a:pPr fontAlgn="auto">
              <a:spcBef>
                <a:spcPts val="0"/>
              </a:spcBef>
              <a:spcAft>
                <a:spcPts val="0"/>
              </a:spcAft>
              <a:defRPr/>
            </a:pPr>
            <a:r>
              <a:rPr lang="en-IN" dirty="0">
                <a:latin typeface="+mn-lt"/>
                <a:cs typeface="+mn-cs"/>
              </a:rPr>
              <a:t>patients (achondroplasia,</a:t>
            </a:r>
          </a:p>
          <a:p>
            <a:pPr fontAlgn="auto">
              <a:spcBef>
                <a:spcPts val="0"/>
              </a:spcBef>
              <a:spcAft>
                <a:spcPts val="0"/>
              </a:spcAft>
              <a:defRPr/>
            </a:pPr>
            <a:r>
              <a:rPr lang="en-IN" dirty="0">
                <a:latin typeface="+mn-lt"/>
                <a:cs typeface="+mn-cs"/>
              </a:rPr>
              <a:t>Crouzons, others)</a:t>
            </a:r>
          </a:p>
        </p:txBody>
      </p:sp>
      <p:sp>
        <p:nvSpPr>
          <p:cNvPr id="13" name="TextBox 12"/>
          <p:cNvSpPr txBox="1"/>
          <p:nvPr/>
        </p:nvSpPr>
        <p:spPr>
          <a:xfrm>
            <a:off x="3929058" y="3571876"/>
            <a:ext cx="2355388" cy="923330"/>
          </a:xfrm>
          <a:prstGeom prst="rect">
            <a:avLst/>
          </a:prstGeom>
          <a:solidFill>
            <a:srgbClr val="FF99FF"/>
          </a:solidFill>
          <a:scene3d>
            <a:camera prst="orthographicFront"/>
            <a:lightRig rig="threePt" dir="t"/>
          </a:scene3d>
          <a:sp3d>
            <a:bevelT w="152400"/>
          </a:sp3d>
        </p:spPr>
        <p:txBody>
          <a:bodyPr wrap="none">
            <a:spAutoFit/>
          </a:bodyPr>
          <a:lstStyle/>
          <a:p>
            <a:pPr fontAlgn="auto">
              <a:spcBef>
                <a:spcPts val="0"/>
              </a:spcBef>
              <a:spcAft>
                <a:spcPts val="0"/>
              </a:spcAft>
              <a:defRPr/>
            </a:pPr>
            <a:r>
              <a:rPr lang="en-US" dirty="0">
                <a:latin typeface="+mn-lt"/>
                <a:cs typeface="+mn-cs"/>
              </a:rPr>
              <a:t>High pressure shunts</a:t>
            </a:r>
          </a:p>
          <a:p>
            <a:pPr fontAlgn="auto">
              <a:spcBef>
                <a:spcPts val="0"/>
              </a:spcBef>
              <a:spcAft>
                <a:spcPts val="0"/>
              </a:spcAft>
              <a:defRPr/>
            </a:pPr>
            <a:r>
              <a:rPr lang="en-US" dirty="0">
                <a:latin typeface="+mn-lt"/>
                <a:cs typeface="+mn-cs"/>
              </a:rPr>
              <a:t>May even need valves </a:t>
            </a:r>
          </a:p>
          <a:p>
            <a:pPr fontAlgn="auto">
              <a:spcBef>
                <a:spcPts val="0"/>
              </a:spcBef>
              <a:spcAft>
                <a:spcPts val="0"/>
              </a:spcAft>
              <a:defRPr/>
            </a:pPr>
            <a:r>
              <a:rPr lang="en-US" dirty="0">
                <a:latin typeface="+mn-lt"/>
                <a:cs typeface="+mn-cs"/>
              </a:rPr>
              <a:t>in series.</a:t>
            </a:r>
            <a:endParaRPr lang="en-IN" dirty="0">
              <a:latin typeface="+mn-lt"/>
              <a:cs typeface="+mn-cs"/>
            </a:endParaRPr>
          </a:p>
        </p:txBody>
      </p:sp>
      <p:cxnSp>
        <p:nvCxnSpPr>
          <p:cNvPr id="15" name="Straight Arrow Connector 14"/>
          <p:cNvCxnSpPr/>
          <p:nvPr/>
        </p:nvCxnSpPr>
        <p:spPr>
          <a:xfrm rot="5400000">
            <a:off x="4572000" y="3357563"/>
            <a:ext cx="430213" cy="158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4358481" y="1856582"/>
            <a:ext cx="714375" cy="1588"/>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715140" y="2285992"/>
            <a:ext cx="1855829" cy="646331"/>
          </a:xfrm>
          <a:prstGeom prst="rect">
            <a:avLst/>
          </a:prstGeom>
          <a:solidFill>
            <a:srgbClr val="FF0000"/>
          </a:solidFill>
          <a:scene3d>
            <a:camera prst="orthographicFront"/>
            <a:lightRig rig="threePt" dir="t"/>
          </a:scene3d>
          <a:sp3d>
            <a:bevelT w="171450"/>
          </a:sp3d>
        </p:spPr>
        <p:txBody>
          <a:bodyPr wrap="none">
            <a:spAutoFit/>
          </a:bodyPr>
          <a:lstStyle/>
          <a:p>
            <a:pPr fontAlgn="auto">
              <a:spcBef>
                <a:spcPts val="0"/>
              </a:spcBef>
              <a:spcAft>
                <a:spcPts val="0"/>
              </a:spcAft>
              <a:defRPr/>
            </a:pPr>
            <a:r>
              <a:rPr lang="en-IN" dirty="0">
                <a:latin typeface="+mn-lt"/>
                <a:cs typeface="+mn-cs"/>
              </a:rPr>
              <a:t>Low brain turgor</a:t>
            </a:r>
          </a:p>
          <a:p>
            <a:pPr fontAlgn="auto">
              <a:spcBef>
                <a:spcPts val="0"/>
              </a:spcBef>
              <a:spcAft>
                <a:spcPts val="0"/>
              </a:spcAft>
              <a:defRPr/>
            </a:pPr>
            <a:r>
              <a:rPr lang="en-IN" dirty="0">
                <a:latin typeface="+mn-lt"/>
                <a:cs typeface="+mn-cs"/>
              </a:rPr>
              <a:t> patients (NPH)</a:t>
            </a:r>
          </a:p>
        </p:txBody>
      </p:sp>
      <p:cxnSp>
        <p:nvCxnSpPr>
          <p:cNvPr id="23" name="Straight Arrow Connector 22"/>
          <p:cNvCxnSpPr/>
          <p:nvPr/>
        </p:nvCxnSpPr>
        <p:spPr>
          <a:xfrm rot="5400000">
            <a:off x="6465888" y="1892300"/>
            <a:ext cx="785812"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715140" y="3571876"/>
            <a:ext cx="2064219" cy="369332"/>
          </a:xfrm>
          <a:prstGeom prst="rect">
            <a:avLst/>
          </a:prstGeom>
          <a:solidFill>
            <a:srgbClr val="FF0000"/>
          </a:solidFill>
          <a:scene3d>
            <a:camera prst="orthographicFront"/>
            <a:lightRig rig="threePt" dir="t"/>
          </a:scene3d>
          <a:sp3d>
            <a:bevelT w="165100"/>
          </a:sp3d>
        </p:spPr>
        <p:txBody>
          <a:bodyPr wrap="none">
            <a:spAutoFit/>
          </a:bodyPr>
          <a:lstStyle/>
          <a:p>
            <a:pPr fontAlgn="auto">
              <a:spcBef>
                <a:spcPts val="0"/>
              </a:spcBef>
              <a:spcAft>
                <a:spcPts val="0"/>
              </a:spcAft>
              <a:defRPr/>
            </a:pPr>
            <a:r>
              <a:rPr lang="en-IN" dirty="0">
                <a:latin typeface="+mn-lt"/>
                <a:cs typeface="+mn-cs"/>
              </a:rPr>
              <a:t>LP shunt with ASD</a:t>
            </a:r>
          </a:p>
        </p:txBody>
      </p:sp>
      <p:cxnSp>
        <p:nvCxnSpPr>
          <p:cNvPr id="26" name="Straight Arrow Connector 25"/>
          <p:cNvCxnSpPr/>
          <p:nvPr/>
        </p:nvCxnSpPr>
        <p:spPr>
          <a:xfrm rot="5400000">
            <a:off x="6500813" y="3286125"/>
            <a:ext cx="715962" cy="1588"/>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pPr eaLnBrk="1" hangingPunct="1"/>
            <a:r>
              <a:rPr lang="en-US" dirty="0" smtClean="0"/>
              <a:t>Cost of various shunt systems</a:t>
            </a:r>
          </a:p>
        </p:txBody>
      </p:sp>
      <p:graphicFrame>
        <p:nvGraphicFramePr>
          <p:cNvPr id="4" name="Content Placeholder 3"/>
          <p:cNvGraphicFramePr>
            <a:graphicFrameLocks noGrp="1"/>
          </p:cNvGraphicFramePr>
          <p:nvPr>
            <p:ph idx="1"/>
          </p:nvPr>
        </p:nvGraphicFramePr>
        <p:xfrm>
          <a:off x="1182688" y="2017713"/>
          <a:ext cx="7772400" cy="4078288"/>
        </p:xfrm>
        <a:graphic>
          <a:graphicData uri="http://schemas.openxmlformats.org/drawingml/2006/table">
            <a:tbl>
              <a:tblPr firstRow="1" bandRow="1">
                <a:tableStyleId>{5C22544A-7EE6-4342-B048-85BDC9FD1C3A}</a:tableStyleId>
              </a:tblPr>
              <a:tblGrid>
                <a:gridCol w="722312"/>
                <a:gridCol w="4459288"/>
                <a:gridCol w="2590800"/>
              </a:tblGrid>
              <a:tr h="509786">
                <a:tc>
                  <a:txBody>
                    <a:bodyPr/>
                    <a:lstStyle/>
                    <a:p>
                      <a:r>
                        <a:rPr lang="en-US" dirty="0" smtClean="0"/>
                        <a:t>No.</a:t>
                      </a:r>
                      <a:endParaRPr lang="en-US" dirty="0"/>
                    </a:p>
                  </a:txBody>
                  <a:tcPr/>
                </a:tc>
                <a:tc>
                  <a:txBody>
                    <a:bodyPr/>
                    <a:lstStyle/>
                    <a:p>
                      <a:r>
                        <a:rPr lang="en-US" dirty="0" smtClean="0"/>
                        <a:t>Name</a:t>
                      </a:r>
                      <a:endParaRPr lang="en-US" dirty="0"/>
                    </a:p>
                  </a:txBody>
                  <a:tcPr/>
                </a:tc>
                <a:tc>
                  <a:txBody>
                    <a:bodyPr/>
                    <a:lstStyle/>
                    <a:p>
                      <a:r>
                        <a:rPr lang="en-US" dirty="0" smtClean="0"/>
                        <a:t>Rupees</a:t>
                      </a:r>
                      <a:endParaRPr lang="en-US" dirty="0"/>
                    </a:p>
                  </a:txBody>
                  <a:tcPr/>
                </a:tc>
              </a:tr>
              <a:tr h="509786">
                <a:tc>
                  <a:txBody>
                    <a:bodyPr/>
                    <a:lstStyle/>
                    <a:p>
                      <a:r>
                        <a:rPr lang="en-US" dirty="0" smtClean="0"/>
                        <a:t>1</a:t>
                      </a:r>
                      <a:endParaRPr lang="en-US" dirty="0"/>
                    </a:p>
                  </a:txBody>
                  <a:tcPr/>
                </a:tc>
                <a:tc>
                  <a:txBody>
                    <a:bodyPr/>
                    <a:lstStyle/>
                    <a:p>
                      <a:r>
                        <a:rPr lang="en-US" dirty="0" smtClean="0"/>
                        <a:t>Codman programmable</a:t>
                      </a:r>
                      <a:endParaRPr lang="en-US" dirty="0"/>
                    </a:p>
                  </a:txBody>
                  <a:tcPr/>
                </a:tc>
                <a:tc>
                  <a:txBody>
                    <a:bodyPr/>
                    <a:lstStyle/>
                    <a:p>
                      <a:r>
                        <a:rPr lang="en-US" dirty="0" smtClean="0"/>
                        <a:t>45,000</a:t>
                      </a:r>
                      <a:endParaRPr lang="en-US" dirty="0"/>
                    </a:p>
                  </a:txBody>
                  <a:tcPr/>
                </a:tc>
              </a:tr>
              <a:tr h="509786">
                <a:tc>
                  <a:txBody>
                    <a:bodyPr/>
                    <a:lstStyle/>
                    <a:p>
                      <a:r>
                        <a:rPr lang="en-US" dirty="0" smtClean="0"/>
                        <a:t>2</a:t>
                      </a:r>
                      <a:endParaRPr lang="en-US" dirty="0"/>
                    </a:p>
                  </a:txBody>
                  <a:tcPr/>
                </a:tc>
                <a:tc>
                  <a:txBody>
                    <a:bodyPr/>
                    <a:lstStyle/>
                    <a:p>
                      <a:r>
                        <a:rPr lang="en-US" dirty="0" smtClean="0"/>
                        <a:t>Medtronic programmable</a:t>
                      </a:r>
                      <a:endParaRPr lang="en-US" dirty="0"/>
                    </a:p>
                  </a:txBody>
                  <a:tcPr/>
                </a:tc>
                <a:tc>
                  <a:txBody>
                    <a:bodyPr/>
                    <a:lstStyle/>
                    <a:p>
                      <a:r>
                        <a:rPr lang="en-US" dirty="0" smtClean="0"/>
                        <a:t>39,000</a:t>
                      </a:r>
                      <a:endParaRPr lang="en-US" dirty="0"/>
                    </a:p>
                  </a:txBody>
                  <a:tcPr/>
                </a:tc>
              </a:tr>
              <a:tr h="509786">
                <a:tc>
                  <a:txBody>
                    <a:bodyPr/>
                    <a:lstStyle/>
                    <a:p>
                      <a:r>
                        <a:rPr lang="en-US" dirty="0" smtClean="0"/>
                        <a:t>3.</a:t>
                      </a:r>
                      <a:endParaRPr lang="en-US" dirty="0"/>
                    </a:p>
                  </a:txBody>
                  <a:tcPr/>
                </a:tc>
                <a:tc>
                  <a:txBody>
                    <a:bodyPr/>
                    <a:lstStyle/>
                    <a:p>
                      <a:r>
                        <a:rPr lang="en-US" dirty="0" smtClean="0"/>
                        <a:t>Diamond (vygon)</a:t>
                      </a:r>
                      <a:endParaRPr lang="en-US" dirty="0"/>
                    </a:p>
                  </a:txBody>
                  <a:tcPr/>
                </a:tc>
                <a:tc>
                  <a:txBody>
                    <a:bodyPr/>
                    <a:lstStyle/>
                    <a:p>
                      <a:r>
                        <a:rPr lang="en-US" dirty="0" smtClean="0"/>
                        <a:t>17,000</a:t>
                      </a:r>
                      <a:endParaRPr lang="en-US" dirty="0"/>
                    </a:p>
                  </a:txBody>
                  <a:tcPr/>
                </a:tc>
              </a:tr>
              <a:tr h="509786">
                <a:tc>
                  <a:txBody>
                    <a:bodyPr/>
                    <a:lstStyle/>
                    <a:p>
                      <a:r>
                        <a:rPr lang="en-US" dirty="0" smtClean="0"/>
                        <a:t>4.</a:t>
                      </a:r>
                      <a:endParaRPr lang="en-US" dirty="0"/>
                    </a:p>
                  </a:txBody>
                  <a:tcPr/>
                </a:tc>
                <a:tc>
                  <a:txBody>
                    <a:bodyPr/>
                    <a:lstStyle/>
                    <a:p>
                      <a:r>
                        <a:rPr lang="en-US" dirty="0" smtClean="0"/>
                        <a:t>Bactiseal</a:t>
                      </a:r>
                      <a:endParaRPr lang="en-US" dirty="0"/>
                    </a:p>
                  </a:txBody>
                  <a:tcPr/>
                </a:tc>
                <a:tc>
                  <a:txBody>
                    <a:bodyPr/>
                    <a:lstStyle/>
                    <a:p>
                      <a:r>
                        <a:rPr lang="en-US" dirty="0" smtClean="0"/>
                        <a:t>12,000</a:t>
                      </a:r>
                      <a:endParaRPr lang="en-US" dirty="0"/>
                    </a:p>
                  </a:txBody>
                  <a:tcPr/>
                </a:tc>
              </a:tr>
              <a:tr h="509786">
                <a:tc>
                  <a:txBody>
                    <a:bodyPr/>
                    <a:lstStyle/>
                    <a:p>
                      <a:r>
                        <a:rPr lang="en-US" dirty="0" smtClean="0"/>
                        <a:t>5.</a:t>
                      </a:r>
                      <a:r>
                        <a:rPr lang="en-US" baseline="0" dirty="0" smtClean="0"/>
                        <a:t> </a:t>
                      </a:r>
                      <a:endParaRPr lang="en-US" dirty="0"/>
                    </a:p>
                  </a:txBody>
                  <a:tcPr/>
                </a:tc>
                <a:tc>
                  <a:txBody>
                    <a:bodyPr/>
                    <a:lstStyle/>
                    <a:p>
                      <a:r>
                        <a:rPr lang="en-US" dirty="0" smtClean="0"/>
                        <a:t>Phoenix(vygon)</a:t>
                      </a:r>
                      <a:endParaRPr lang="en-US" dirty="0"/>
                    </a:p>
                  </a:txBody>
                  <a:tcPr/>
                </a:tc>
                <a:tc>
                  <a:txBody>
                    <a:bodyPr/>
                    <a:lstStyle/>
                    <a:p>
                      <a:r>
                        <a:rPr lang="en-US" dirty="0" smtClean="0"/>
                        <a:t>5,000</a:t>
                      </a:r>
                      <a:endParaRPr lang="en-US" dirty="0"/>
                    </a:p>
                  </a:txBody>
                  <a:tcPr/>
                </a:tc>
              </a:tr>
              <a:tr h="509786">
                <a:tc>
                  <a:txBody>
                    <a:bodyPr/>
                    <a:lstStyle/>
                    <a:p>
                      <a:r>
                        <a:rPr lang="en-US" dirty="0" smtClean="0"/>
                        <a:t>6.</a:t>
                      </a:r>
                      <a:endParaRPr lang="en-US" dirty="0"/>
                    </a:p>
                  </a:txBody>
                  <a:tcPr/>
                </a:tc>
                <a:tc>
                  <a:txBody>
                    <a:bodyPr/>
                    <a:lstStyle/>
                    <a:p>
                      <a:r>
                        <a:rPr lang="en-US" dirty="0" smtClean="0"/>
                        <a:t>Ceredrain</a:t>
                      </a:r>
                      <a:endParaRPr lang="en-US" dirty="0"/>
                    </a:p>
                  </a:txBody>
                  <a:tcPr/>
                </a:tc>
                <a:tc>
                  <a:txBody>
                    <a:bodyPr/>
                    <a:lstStyle/>
                    <a:p>
                      <a:r>
                        <a:rPr lang="en-US" dirty="0" smtClean="0"/>
                        <a:t>1,300</a:t>
                      </a:r>
                    </a:p>
                  </a:txBody>
                  <a:tcPr/>
                </a:tc>
              </a:tr>
              <a:tr h="509786">
                <a:tc>
                  <a:txBody>
                    <a:bodyPr/>
                    <a:lstStyle/>
                    <a:p>
                      <a:r>
                        <a:rPr lang="en-US" dirty="0" smtClean="0"/>
                        <a:t>7.</a:t>
                      </a:r>
                      <a:endParaRPr lang="en-US" dirty="0"/>
                    </a:p>
                  </a:txBody>
                  <a:tcPr/>
                </a:tc>
                <a:tc>
                  <a:txBody>
                    <a:bodyPr/>
                    <a:lstStyle/>
                    <a:p>
                      <a:r>
                        <a:rPr lang="en-US" dirty="0" smtClean="0"/>
                        <a:t>Chhabra</a:t>
                      </a:r>
                      <a:endParaRPr lang="en-US" dirty="0"/>
                    </a:p>
                  </a:txBody>
                  <a:tcPr/>
                </a:tc>
                <a:tc>
                  <a:txBody>
                    <a:bodyPr/>
                    <a:lstStyle/>
                    <a:p>
                      <a:r>
                        <a:rPr lang="en-US" dirty="0" smtClean="0"/>
                        <a:t>1,240</a:t>
                      </a:r>
                    </a:p>
                  </a:txBody>
                  <a:tcPr/>
                </a:tc>
              </a:tr>
            </a:tbl>
          </a:graphicData>
        </a:graphic>
      </p:graphicFrame>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pPr eaLnBrk="1" hangingPunct="1"/>
            <a:r>
              <a:rPr lang="en-US" dirty="0" smtClean="0"/>
              <a:t>Indian Scenario</a:t>
            </a:r>
          </a:p>
        </p:txBody>
      </p:sp>
      <p:sp>
        <p:nvSpPr>
          <p:cNvPr id="67588" name="Text Placeholder 3"/>
          <p:cNvSpPr>
            <a:spLocks noGrp="1"/>
          </p:cNvSpPr>
          <p:nvPr>
            <p:ph idx="1"/>
          </p:nvPr>
        </p:nvSpPr>
        <p:spPr/>
        <p:txBody>
          <a:bodyPr/>
          <a:lstStyle/>
          <a:p>
            <a:pPr eaLnBrk="1" hangingPunct="1"/>
            <a:r>
              <a:rPr lang="en-US" sz="2800" dirty="0" smtClean="0"/>
              <a:t>“The inexpensive Chhabra shunt in comparison to Codman shunt had no statistically significant diff in outcome”</a:t>
            </a:r>
            <a:r>
              <a:rPr lang="en-US" sz="1600" b="1" dirty="0" smtClean="0"/>
              <a:t>(J Neurosurgery {peds 4}102:358-362,2005)</a:t>
            </a:r>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pPr eaLnBrk="1" hangingPunct="1"/>
            <a:r>
              <a:rPr lang="en-US" dirty="0" smtClean="0"/>
              <a:t>Valve design trials</a:t>
            </a:r>
          </a:p>
        </p:txBody>
      </p:sp>
      <p:sp>
        <p:nvSpPr>
          <p:cNvPr id="3" name="Content Placeholder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en-US" dirty="0" smtClean="0"/>
              <a:t>“Multicentre randomized trials of CSF shunt valve design have failed to demonstrate any difference among the valves in cases of shunt failure.”</a:t>
            </a:r>
          </a:p>
          <a:p>
            <a:pPr marL="514350" indent="-514350" eaLnBrk="1" fontAlgn="auto" hangingPunct="1">
              <a:spcAft>
                <a:spcPts val="0"/>
              </a:spcAft>
              <a:buClr>
                <a:schemeClr val="accent3"/>
              </a:buClr>
              <a:buFont typeface="+mj-lt"/>
              <a:buAutoNum type="arabicPeriod"/>
              <a:defRPr/>
            </a:pPr>
            <a:r>
              <a:rPr lang="en-US" sz="2400" i="1" dirty="0" smtClean="0"/>
              <a:t>DRAKE  Jm et al-RCT of  CSF valve design in pediatric pts. Neurosurgery 43:294-305. 1999</a:t>
            </a:r>
          </a:p>
          <a:p>
            <a:pPr marL="514350" indent="-514350" eaLnBrk="1" fontAlgn="auto" hangingPunct="1">
              <a:spcAft>
                <a:spcPts val="0"/>
              </a:spcAft>
              <a:buClr>
                <a:schemeClr val="accent3"/>
              </a:buClr>
              <a:buFont typeface="+mj-lt"/>
              <a:buAutoNum type="arabicPeriod"/>
              <a:defRPr/>
            </a:pPr>
            <a:r>
              <a:rPr lang="en-US" sz="2400" i="1" dirty="0" smtClean="0"/>
              <a:t>Pollack et al- RCT of a programmable valve versus a conventional valve for patients with HCP. Neurosurgery 45:1399-1408,1999.</a:t>
            </a:r>
          </a:p>
          <a:p>
            <a:pPr marL="514350" indent="-514350" eaLnBrk="1" fontAlgn="auto" hangingPunct="1">
              <a:spcAft>
                <a:spcPts val="0"/>
              </a:spcAft>
              <a:buClr>
                <a:schemeClr val="accent3"/>
              </a:buClr>
              <a:buFont typeface="Wingdings 2"/>
              <a:buChar char=""/>
              <a:defRPr/>
            </a:pPr>
            <a:r>
              <a:rPr lang="en-US" sz="2400" i="1" dirty="0" smtClean="0">
                <a:solidFill>
                  <a:srgbClr val="FF0000"/>
                </a:solidFill>
              </a:rPr>
              <a:t>Exception = Antibiotic impregnated shunt.</a:t>
            </a:r>
            <a:endParaRPr lang="en-US" dirty="0">
              <a:solidFill>
                <a:srgbClr val="FF0000"/>
              </a:solidFill>
            </a:endParaRPr>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normAutofit fontScale="90000"/>
          </a:bodyPr>
          <a:lstStyle/>
          <a:p>
            <a:pPr eaLnBrk="1" fontAlgn="auto" hangingPunct="1">
              <a:spcAft>
                <a:spcPts val="0"/>
              </a:spcAft>
              <a:defRPr/>
            </a:pPr>
            <a:r>
              <a:rPr lang="en-US" dirty="0"/>
              <a:t>Unmet Medical Needs</a:t>
            </a:r>
            <a:br>
              <a:rPr lang="en-US" dirty="0"/>
            </a:br>
            <a:r>
              <a:rPr lang="en-US" i="1" dirty="0"/>
              <a:t>Shunting</a:t>
            </a:r>
          </a:p>
        </p:txBody>
      </p:sp>
      <p:sp>
        <p:nvSpPr>
          <p:cNvPr id="69635" name="Rectangle 3"/>
          <p:cNvSpPr>
            <a:spLocks noGrp="1" noChangeArrowheads="1"/>
          </p:cNvSpPr>
          <p:nvPr>
            <p:ph idx="1"/>
          </p:nvPr>
        </p:nvSpPr>
        <p:spPr/>
        <p:txBody>
          <a:bodyPr/>
          <a:lstStyle/>
          <a:p>
            <a:pPr eaLnBrk="1" hangingPunct="1"/>
            <a:r>
              <a:rPr lang="en-US" dirty="0" smtClean="0"/>
              <a:t>“Smart Shunting”</a:t>
            </a:r>
          </a:p>
          <a:p>
            <a:pPr lvl="1" eaLnBrk="1" hangingPunct="1"/>
            <a:r>
              <a:rPr lang="en-US" dirty="0" smtClean="0"/>
              <a:t>Intracranial Pressure Sensing</a:t>
            </a:r>
          </a:p>
          <a:p>
            <a:pPr lvl="1" eaLnBrk="1" hangingPunct="1"/>
            <a:r>
              <a:rPr lang="en-US" dirty="0" smtClean="0"/>
              <a:t>CSF Shunt Flow Sensing</a:t>
            </a:r>
          </a:p>
          <a:p>
            <a:pPr lvl="1" eaLnBrk="1" hangingPunct="1"/>
            <a:r>
              <a:rPr lang="en-US" dirty="0" smtClean="0"/>
              <a:t>Internal Feedback Control</a:t>
            </a:r>
          </a:p>
          <a:p>
            <a:pPr eaLnBrk="1" hangingPunct="1"/>
            <a:r>
              <a:rPr lang="en-US" dirty="0" smtClean="0"/>
              <a:t>Reduction of Shunt Infection Rates</a:t>
            </a:r>
          </a:p>
          <a:p>
            <a:pPr eaLnBrk="1" hangingPunct="1"/>
            <a:r>
              <a:rPr lang="en-IN" dirty="0" smtClean="0"/>
              <a:t>Self-healing properties and the ability to elongate with patient growth, may be characteristic of future biomaterials.</a:t>
            </a:r>
            <a:endParaRPr lang="en-US" dirty="0" smtClean="0"/>
          </a:p>
          <a:p>
            <a:pPr eaLnBrk="1" hangingPunct="1"/>
            <a:endParaRPr lang="en-US" dirty="0" smtClean="0"/>
          </a:p>
          <a:p>
            <a:pPr eaLnBrk="1" hangingPunct="1"/>
            <a:endParaRPr lang="en-US" dirty="0" smtClean="0"/>
          </a:p>
          <a:p>
            <a:pPr eaLnBrk="1" hangingPunct="1"/>
            <a:endParaRPr lang="en-US" dirty="0" smtClean="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eaLnBrk="1" fontAlgn="auto" hangingPunct="1">
              <a:spcAft>
                <a:spcPts val="0"/>
              </a:spcAft>
              <a:defRPr/>
            </a:pPr>
            <a:r>
              <a:rPr lang="en-US" dirty="0" smtClean="0"/>
              <a:t>Shunt Hydrodynamics</a:t>
            </a:r>
            <a:endParaRPr lang="en-IN" dirty="0"/>
          </a:p>
        </p:txBody>
      </p:sp>
      <p:sp>
        <p:nvSpPr>
          <p:cNvPr id="8" name="TextBox 7"/>
          <p:cNvSpPr txBox="1"/>
          <p:nvPr/>
        </p:nvSpPr>
        <p:spPr>
          <a:xfrm>
            <a:off x="3000364" y="1928802"/>
            <a:ext cx="3960764" cy="1384995"/>
          </a:xfrm>
          <a:prstGeom prst="rect">
            <a:avLst/>
          </a:prstGeom>
          <a:solidFill>
            <a:srgbClr val="FFC000"/>
          </a:solidFill>
          <a:scene3d>
            <a:camera prst="orthographicFront"/>
            <a:lightRig rig="threePt" dir="t"/>
          </a:scene3d>
          <a:sp3d>
            <a:bevelT w="120650" h="101600"/>
          </a:sp3d>
        </p:spPr>
        <p:txBody>
          <a:bodyPr wrap="none">
            <a:spAutoFit/>
          </a:bodyPr>
          <a:lstStyle/>
          <a:p>
            <a:pPr fontAlgn="auto">
              <a:spcBef>
                <a:spcPts val="0"/>
              </a:spcBef>
              <a:spcAft>
                <a:spcPts val="0"/>
              </a:spcAft>
              <a:defRPr/>
            </a:pPr>
            <a:r>
              <a:rPr lang="en-US" sz="2800" dirty="0">
                <a:latin typeface="+mn-lt"/>
                <a:cs typeface="+mn-cs"/>
              </a:rPr>
              <a:t>Flow rate = P/R</a:t>
            </a:r>
          </a:p>
          <a:p>
            <a:pPr fontAlgn="auto">
              <a:spcBef>
                <a:spcPts val="0"/>
              </a:spcBef>
              <a:spcAft>
                <a:spcPts val="0"/>
              </a:spcAft>
              <a:buFont typeface="Arial" pitchFamily="34" charset="0"/>
              <a:buChar char="•"/>
              <a:defRPr/>
            </a:pPr>
            <a:r>
              <a:rPr lang="en-US" sz="2800" dirty="0">
                <a:latin typeface="+mn-lt"/>
                <a:cs typeface="+mn-cs"/>
              </a:rPr>
              <a:t> P = Driving pressure </a:t>
            </a:r>
          </a:p>
          <a:p>
            <a:pPr fontAlgn="auto">
              <a:spcBef>
                <a:spcPts val="0"/>
              </a:spcBef>
              <a:spcAft>
                <a:spcPts val="0"/>
              </a:spcAft>
              <a:buFont typeface="Arial" pitchFamily="34" charset="0"/>
              <a:buChar char="•"/>
              <a:defRPr/>
            </a:pPr>
            <a:r>
              <a:rPr lang="en-US" sz="2800" dirty="0">
                <a:latin typeface="+mn-lt"/>
                <a:cs typeface="+mn-cs"/>
              </a:rPr>
              <a:t> R = Resistance to flow  </a:t>
            </a:r>
            <a:endParaRPr lang="en-IN" sz="2800" dirty="0">
              <a:latin typeface="+mn-lt"/>
              <a:cs typeface="+mn-cs"/>
            </a:endParaRPr>
          </a:p>
        </p:txBody>
      </p:sp>
      <p:sp>
        <p:nvSpPr>
          <p:cNvPr id="10" name="TextBox 9"/>
          <p:cNvSpPr txBox="1"/>
          <p:nvPr/>
        </p:nvSpPr>
        <p:spPr>
          <a:xfrm>
            <a:off x="142844" y="3929066"/>
            <a:ext cx="4262705" cy="1938992"/>
          </a:xfrm>
          <a:prstGeom prst="rect">
            <a:avLst/>
          </a:prstGeom>
          <a:solidFill>
            <a:srgbClr val="FF99FF"/>
          </a:solidFill>
          <a:scene3d>
            <a:camera prst="orthographicFront"/>
            <a:lightRig rig="threePt" dir="t"/>
          </a:scene3d>
          <a:sp3d>
            <a:bevelT w="88900" h="127000"/>
          </a:sp3d>
        </p:spPr>
        <p:txBody>
          <a:bodyPr wrap="none">
            <a:spAutoFit/>
          </a:bodyPr>
          <a:lstStyle/>
          <a:p>
            <a:pPr fontAlgn="auto">
              <a:spcBef>
                <a:spcPts val="0"/>
              </a:spcBef>
              <a:spcAft>
                <a:spcPts val="0"/>
              </a:spcAft>
              <a:defRPr/>
            </a:pPr>
            <a:r>
              <a:rPr lang="en-US" sz="2000" dirty="0">
                <a:latin typeface="+mn-lt"/>
                <a:cs typeface="+mn-cs"/>
              </a:rPr>
              <a:t>Resistance from </a:t>
            </a:r>
            <a:r>
              <a:rPr lang="en-US" sz="2000" b="1" u="sng" dirty="0">
                <a:latin typeface="+mn-lt"/>
                <a:cs typeface="+mn-cs"/>
              </a:rPr>
              <a:t>shunt </a:t>
            </a:r>
            <a:r>
              <a:rPr lang="en-US" sz="2000" b="1" u="sng" dirty="0" smtClean="0">
                <a:latin typeface="+mn-lt"/>
                <a:cs typeface="+mn-cs"/>
              </a:rPr>
              <a:t>tubing</a:t>
            </a:r>
            <a:r>
              <a:rPr lang="en-US" sz="2000" dirty="0" smtClean="0">
                <a:latin typeface="+mn-lt"/>
                <a:cs typeface="+mn-cs"/>
              </a:rPr>
              <a:t>(Rt.)</a:t>
            </a:r>
            <a:endParaRPr lang="en-US" sz="2000" dirty="0">
              <a:latin typeface="+mn-lt"/>
              <a:cs typeface="+mn-cs"/>
            </a:endParaRPr>
          </a:p>
          <a:p>
            <a:pPr fontAlgn="auto">
              <a:spcBef>
                <a:spcPts val="0"/>
              </a:spcBef>
              <a:spcAft>
                <a:spcPts val="0"/>
              </a:spcAft>
              <a:buFont typeface="Arial" pitchFamily="34" charset="0"/>
              <a:buChar char="•"/>
              <a:defRPr/>
            </a:pPr>
            <a:r>
              <a:rPr lang="en-US" sz="2000" dirty="0">
                <a:latin typeface="+mn-lt"/>
                <a:cs typeface="+mn-cs"/>
              </a:rPr>
              <a:t> Length and inner diameter of </a:t>
            </a:r>
          </a:p>
          <a:p>
            <a:pPr fontAlgn="auto">
              <a:spcBef>
                <a:spcPts val="0"/>
              </a:spcBef>
              <a:spcAft>
                <a:spcPts val="0"/>
              </a:spcAft>
              <a:defRPr/>
            </a:pPr>
            <a:r>
              <a:rPr lang="en-US" sz="2000" dirty="0">
                <a:latin typeface="+mn-lt"/>
                <a:cs typeface="+mn-cs"/>
              </a:rPr>
              <a:t> the </a:t>
            </a:r>
            <a:r>
              <a:rPr lang="en-US" sz="2000" dirty="0" smtClean="0">
                <a:latin typeface="+mn-lt"/>
                <a:cs typeface="+mn-cs"/>
              </a:rPr>
              <a:t>tubing(L)</a:t>
            </a:r>
            <a:endParaRPr lang="en-US" sz="2000" dirty="0">
              <a:latin typeface="+mn-lt"/>
              <a:cs typeface="+mn-cs"/>
            </a:endParaRPr>
          </a:p>
          <a:p>
            <a:pPr fontAlgn="auto">
              <a:spcBef>
                <a:spcPts val="0"/>
              </a:spcBef>
              <a:spcAft>
                <a:spcPts val="0"/>
              </a:spcAft>
              <a:buFont typeface="Arial" pitchFamily="34" charset="0"/>
              <a:buChar char="•"/>
              <a:defRPr/>
            </a:pPr>
            <a:r>
              <a:rPr lang="en-US" sz="2000" dirty="0">
                <a:latin typeface="+mn-lt"/>
                <a:cs typeface="+mn-cs"/>
              </a:rPr>
              <a:t> Viscosity of the CSF .</a:t>
            </a:r>
          </a:p>
          <a:p>
            <a:pPr fontAlgn="auto">
              <a:spcBef>
                <a:spcPts val="0"/>
              </a:spcBef>
              <a:spcAft>
                <a:spcPts val="0"/>
              </a:spcAft>
              <a:buFont typeface="Arial" pitchFamily="34" charset="0"/>
              <a:buChar char="•"/>
              <a:defRPr/>
            </a:pPr>
            <a:r>
              <a:rPr lang="en-US" sz="2000" dirty="0">
                <a:latin typeface="+mn-lt"/>
                <a:cs typeface="+mn-cs"/>
              </a:rPr>
              <a:t>Rt= 8nL/ </a:t>
            </a:r>
            <a:r>
              <a:rPr lang="el-GR" sz="2000" dirty="0">
                <a:latin typeface="+mn-lt"/>
                <a:cs typeface="+mn-cs"/>
              </a:rPr>
              <a:t>π</a:t>
            </a:r>
            <a:r>
              <a:rPr lang="en-US" sz="2000" dirty="0">
                <a:latin typeface="+mn-lt"/>
                <a:cs typeface="+mn-cs"/>
              </a:rPr>
              <a:t> </a:t>
            </a:r>
            <a:r>
              <a:rPr lang="en-US" sz="2000" dirty="0" smtClean="0">
                <a:latin typeface="+mn-lt"/>
                <a:cs typeface="+mn-cs"/>
              </a:rPr>
              <a:t>r</a:t>
            </a:r>
            <a:r>
              <a:rPr lang="en-US" sz="2000" baseline="30000" dirty="0" smtClean="0">
                <a:latin typeface="+mn-lt"/>
                <a:cs typeface="+mn-cs"/>
              </a:rPr>
              <a:t>4</a:t>
            </a:r>
            <a:r>
              <a:rPr lang="en-US" sz="2000" dirty="0" smtClean="0">
                <a:latin typeface="+mn-lt"/>
                <a:cs typeface="+mn-cs"/>
              </a:rPr>
              <a:t> </a:t>
            </a:r>
            <a:r>
              <a:rPr lang="en-US" sz="2000" dirty="0">
                <a:latin typeface="+mn-lt"/>
                <a:cs typeface="+mn-cs"/>
              </a:rPr>
              <a:t>(Poiseuille’s law)</a:t>
            </a:r>
          </a:p>
          <a:p>
            <a:pPr fontAlgn="auto">
              <a:spcBef>
                <a:spcPts val="0"/>
              </a:spcBef>
              <a:spcAft>
                <a:spcPts val="0"/>
              </a:spcAft>
              <a:buFont typeface="Arial" pitchFamily="34" charset="0"/>
              <a:buChar char="•"/>
              <a:defRPr/>
            </a:pPr>
            <a:r>
              <a:rPr lang="en-US" sz="2000" dirty="0">
                <a:latin typeface="+mn-lt"/>
                <a:cs typeface="+mn-cs"/>
              </a:rPr>
              <a:t> n = coefficient of absolute viscosity.</a:t>
            </a:r>
          </a:p>
        </p:txBody>
      </p:sp>
      <p:sp>
        <p:nvSpPr>
          <p:cNvPr id="11" name="TextBox 10"/>
          <p:cNvSpPr txBox="1"/>
          <p:nvPr/>
        </p:nvSpPr>
        <p:spPr>
          <a:xfrm>
            <a:off x="4500563" y="4000504"/>
            <a:ext cx="4110038" cy="1631216"/>
          </a:xfrm>
          <a:prstGeom prst="rect">
            <a:avLst/>
          </a:prstGeom>
          <a:solidFill>
            <a:srgbClr val="92D050"/>
          </a:solidFill>
          <a:scene3d>
            <a:camera prst="orthographicFront"/>
            <a:lightRig rig="threePt" dir="t"/>
          </a:scene3d>
          <a:sp3d>
            <a:bevelT w="165100" h="120650"/>
          </a:sp3d>
        </p:spPr>
        <p:txBody>
          <a:bodyPr wrap="square">
            <a:spAutoFit/>
          </a:bodyPr>
          <a:lstStyle/>
          <a:p>
            <a:pPr fontAlgn="auto">
              <a:spcBef>
                <a:spcPts val="0"/>
              </a:spcBef>
              <a:spcAft>
                <a:spcPts val="0"/>
              </a:spcAft>
              <a:defRPr/>
            </a:pPr>
            <a:r>
              <a:rPr lang="en-US" sz="2000" dirty="0">
                <a:latin typeface="+mn-lt"/>
                <a:cs typeface="+mn-cs"/>
              </a:rPr>
              <a:t>Resistance from </a:t>
            </a:r>
            <a:r>
              <a:rPr lang="en-US" sz="2000" b="1" u="sng" dirty="0">
                <a:latin typeface="+mn-lt"/>
                <a:cs typeface="+mn-cs"/>
              </a:rPr>
              <a:t>valve </a:t>
            </a:r>
            <a:r>
              <a:rPr lang="en-US" sz="2000" b="1" u="sng" dirty="0" smtClean="0">
                <a:latin typeface="+mn-lt"/>
                <a:cs typeface="+mn-cs"/>
              </a:rPr>
              <a:t>components</a:t>
            </a:r>
            <a:r>
              <a:rPr lang="en-US" sz="2000" dirty="0" smtClean="0">
                <a:latin typeface="+mn-lt"/>
                <a:cs typeface="+mn-cs"/>
              </a:rPr>
              <a:t> (Rv.)</a:t>
            </a:r>
            <a:endParaRPr lang="en-US" sz="2000" dirty="0">
              <a:latin typeface="+mn-lt"/>
              <a:cs typeface="+mn-cs"/>
            </a:endParaRPr>
          </a:p>
          <a:p>
            <a:pPr fontAlgn="auto">
              <a:spcBef>
                <a:spcPts val="0"/>
              </a:spcBef>
              <a:spcAft>
                <a:spcPts val="0"/>
              </a:spcAft>
              <a:buFont typeface="Arial" pitchFamily="34" charset="0"/>
              <a:buChar char="•"/>
              <a:defRPr/>
            </a:pPr>
            <a:r>
              <a:rPr lang="en-US" sz="2000" dirty="0">
                <a:latin typeface="+mn-lt"/>
                <a:cs typeface="+mn-cs"/>
              </a:rPr>
              <a:t> Its not constant in the range of</a:t>
            </a:r>
          </a:p>
          <a:p>
            <a:pPr fontAlgn="auto">
              <a:spcBef>
                <a:spcPts val="0"/>
              </a:spcBef>
              <a:spcAft>
                <a:spcPts val="0"/>
              </a:spcAft>
              <a:defRPr/>
            </a:pPr>
            <a:r>
              <a:rPr lang="en-US" sz="2000" dirty="0">
                <a:latin typeface="+mn-lt"/>
                <a:cs typeface="+mn-cs"/>
              </a:rPr>
              <a:t> physiologic flow rates &amp; a curved</a:t>
            </a:r>
          </a:p>
          <a:p>
            <a:pPr fontAlgn="auto">
              <a:spcBef>
                <a:spcPts val="0"/>
              </a:spcBef>
              <a:spcAft>
                <a:spcPts val="0"/>
              </a:spcAft>
              <a:defRPr/>
            </a:pPr>
            <a:r>
              <a:rPr lang="en-US" sz="2000" dirty="0">
                <a:latin typeface="+mn-lt"/>
                <a:cs typeface="+mn-cs"/>
              </a:rPr>
              <a:t> flow relationship is seen.</a:t>
            </a:r>
            <a:endParaRPr lang="en-IN" sz="2000" dirty="0">
              <a:latin typeface="+mn-lt"/>
              <a:cs typeface="+mn-cs"/>
            </a:endParaRPr>
          </a:p>
        </p:txBody>
      </p:sp>
      <p:cxnSp>
        <p:nvCxnSpPr>
          <p:cNvPr id="13" name="Straight Arrow Connector 12"/>
          <p:cNvCxnSpPr/>
          <p:nvPr/>
        </p:nvCxnSpPr>
        <p:spPr>
          <a:xfrm rot="10800000" flipV="1">
            <a:off x="2363140" y="3286124"/>
            <a:ext cx="2065985" cy="642944"/>
          </a:xfrm>
          <a:prstGeom prst="straightConnector1">
            <a:avLst/>
          </a:prstGeom>
          <a:ln w="63500">
            <a:solidFill>
              <a:srgbClr val="002060"/>
            </a:solidFill>
            <a:tailEnd type="arrow"/>
          </a:ln>
          <a:scene3d>
            <a:camera prst="orthographicFront"/>
            <a:lightRig rig="threePt" dir="t"/>
          </a:scene3d>
          <a:sp3d prstMaterial="softEdge">
            <a:bevelT/>
          </a:sp3d>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0" idx="2"/>
          </p:cNvCxnSpPr>
          <p:nvPr/>
        </p:nvCxnSpPr>
        <p:spPr>
          <a:xfrm rot="16200000" flipH="1">
            <a:off x="5432426" y="2860675"/>
            <a:ext cx="615950" cy="1520825"/>
          </a:xfrm>
          <a:prstGeom prst="straightConnector1">
            <a:avLst/>
          </a:prstGeom>
          <a:ln w="66675">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Hydrodynamics contd.</a:t>
            </a:r>
            <a:endParaRPr lang="en-IN" dirty="0"/>
          </a:p>
        </p:txBody>
      </p:sp>
      <p:sp>
        <p:nvSpPr>
          <p:cNvPr id="3" name="TextBox 2"/>
          <p:cNvSpPr txBox="1"/>
          <p:nvPr/>
        </p:nvSpPr>
        <p:spPr>
          <a:xfrm>
            <a:off x="500034" y="2357430"/>
            <a:ext cx="8252516" cy="1384995"/>
          </a:xfrm>
          <a:prstGeom prst="rect">
            <a:avLst/>
          </a:prstGeom>
          <a:blipFill>
            <a:blip r:embed="rId3" cstate="print"/>
            <a:tile tx="0" ty="0" sx="100000" sy="100000" flip="none" algn="tl"/>
          </a:blipFill>
          <a:scene3d>
            <a:camera prst="orthographicFront"/>
            <a:lightRig rig="threePt" dir="t"/>
          </a:scene3d>
          <a:sp3d>
            <a:bevelT w="101600" h="222250"/>
          </a:sp3d>
        </p:spPr>
        <p:txBody>
          <a:bodyPr wrap="none">
            <a:spAutoFit/>
          </a:bodyPr>
          <a:lstStyle/>
          <a:p>
            <a:pPr fontAlgn="auto">
              <a:spcBef>
                <a:spcPts val="0"/>
              </a:spcBef>
              <a:spcAft>
                <a:spcPts val="0"/>
              </a:spcAft>
              <a:defRPr/>
            </a:pPr>
            <a:r>
              <a:rPr lang="en-US" sz="2800" dirty="0">
                <a:latin typeface="+mn-lt"/>
                <a:cs typeface="+mn-cs"/>
              </a:rPr>
              <a:t>The pressure gradient driving the flow in a </a:t>
            </a:r>
          </a:p>
          <a:p>
            <a:pPr fontAlgn="auto">
              <a:spcBef>
                <a:spcPts val="0"/>
              </a:spcBef>
              <a:spcAft>
                <a:spcPts val="0"/>
              </a:spcAft>
              <a:defRPr/>
            </a:pPr>
            <a:r>
              <a:rPr lang="en-US" sz="2800" dirty="0">
                <a:latin typeface="+mn-lt"/>
                <a:cs typeface="+mn-cs"/>
              </a:rPr>
              <a:t>ventriculoperitoneal shunt system is determined by-</a:t>
            </a:r>
          </a:p>
          <a:p>
            <a:pPr fontAlgn="auto">
              <a:spcBef>
                <a:spcPts val="0"/>
              </a:spcBef>
              <a:spcAft>
                <a:spcPts val="0"/>
              </a:spcAft>
              <a:defRPr/>
            </a:pPr>
            <a:r>
              <a:rPr lang="en-US" sz="2800" dirty="0">
                <a:latin typeface="+mn-lt"/>
                <a:cs typeface="+mn-cs"/>
              </a:rPr>
              <a:t>ΔP = IVP + </a:t>
            </a:r>
            <a:r>
              <a:rPr lang="en-US" sz="2800" dirty="0">
                <a:latin typeface="Arial" pitchFamily="34" charset="0"/>
                <a:cs typeface="Arial" pitchFamily="34" charset="0"/>
              </a:rPr>
              <a:t>h</a:t>
            </a:r>
            <a:r>
              <a:rPr lang="el-GR" sz="2800" dirty="0">
                <a:latin typeface="+mn-lt"/>
                <a:cs typeface="+mn-cs"/>
              </a:rPr>
              <a:t>ρ</a:t>
            </a:r>
            <a:r>
              <a:rPr lang="en-US" sz="2800" dirty="0">
                <a:latin typeface="+mn-lt"/>
                <a:cs typeface="+mn-cs"/>
              </a:rPr>
              <a:t>g – OPV - DCP</a:t>
            </a:r>
            <a:endParaRPr lang="en-IN" sz="2800" dirty="0">
              <a:latin typeface="+mn-lt"/>
              <a:cs typeface="+mn-cs"/>
            </a:endParaRPr>
          </a:p>
        </p:txBody>
      </p:sp>
      <p:sp>
        <p:nvSpPr>
          <p:cNvPr id="22534" name="TextBox 3"/>
          <p:cNvSpPr txBox="1">
            <a:spLocks noChangeArrowheads="1"/>
          </p:cNvSpPr>
          <p:nvPr/>
        </p:nvSpPr>
        <p:spPr bwMode="auto">
          <a:xfrm>
            <a:off x="714375" y="4214813"/>
            <a:ext cx="3832225" cy="923925"/>
          </a:xfrm>
          <a:prstGeom prst="rect">
            <a:avLst/>
          </a:prstGeom>
          <a:noFill/>
          <a:ln w="9525">
            <a:noFill/>
            <a:miter lim="800000"/>
            <a:headEnd/>
            <a:tailEnd/>
          </a:ln>
        </p:spPr>
        <p:txBody>
          <a:bodyPr wrap="none">
            <a:spAutoFit/>
          </a:bodyPr>
          <a:lstStyle/>
          <a:p>
            <a:r>
              <a:rPr lang="el-GR">
                <a:latin typeface="Constantia" pitchFamily="18" charset="0"/>
              </a:rPr>
              <a:t>ρ</a:t>
            </a:r>
            <a:r>
              <a:rPr lang="en-US" dirty="0">
                <a:latin typeface="Constantia" pitchFamily="18" charset="0"/>
              </a:rPr>
              <a:t> = density.</a:t>
            </a:r>
          </a:p>
          <a:p>
            <a:r>
              <a:rPr lang="en-US" dirty="0">
                <a:latin typeface="Constantia" pitchFamily="18" charset="0"/>
              </a:rPr>
              <a:t>OPV = opening pressure of the valve.</a:t>
            </a:r>
          </a:p>
          <a:p>
            <a:r>
              <a:rPr lang="en-US" dirty="0">
                <a:latin typeface="Constantia" pitchFamily="18" charset="0"/>
              </a:rPr>
              <a:t>DCP = distal cavity pressure.</a:t>
            </a:r>
            <a:endParaRPr lang="en-IN" dirty="0">
              <a:latin typeface="Constantia" pitchFamily="18" charset="0"/>
            </a:endParaRPr>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Applied importance</a:t>
            </a:r>
            <a:endParaRPr lang="en-IN" dirty="0"/>
          </a:p>
        </p:txBody>
      </p:sp>
      <p:graphicFrame>
        <p:nvGraphicFramePr>
          <p:cNvPr id="6" name="Diagram 5"/>
          <p:cNvGraphicFramePr/>
          <p:nvPr>
            <p:extLst>
              <p:ext uri="{D42A27DB-BD31-4B8C-83A1-F6EECF244321}">
                <p14:modId xmlns:p14="http://schemas.microsoft.com/office/powerpoint/2010/main" val="2091553620"/>
              </p:ext>
            </p:extLst>
          </p:nvPr>
        </p:nvGraphicFramePr>
        <p:xfrm>
          <a:off x="500034" y="1954452"/>
          <a:ext cx="7929618" cy="47149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7422" y="785794"/>
            <a:ext cx="3900486" cy="1143000"/>
          </a:xfrm>
          <a:solidFill>
            <a:srgbClr val="FFC000"/>
          </a:solidFill>
          <a:scene3d>
            <a:camera prst="orthographicFront"/>
            <a:lightRig rig="threePt" dir="t"/>
          </a:scene3d>
          <a:sp3d>
            <a:bevelT w="152400" h="127000"/>
          </a:sp3d>
        </p:spPr>
        <p:txBody>
          <a:bodyPr>
            <a:normAutofit/>
          </a:bodyPr>
          <a:lstStyle/>
          <a:p>
            <a:pPr eaLnBrk="1" fontAlgn="auto" hangingPunct="1">
              <a:spcAft>
                <a:spcPts val="0"/>
              </a:spcAft>
              <a:defRPr/>
            </a:pPr>
            <a:r>
              <a:rPr lang="en-US" dirty="0" smtClean="0"/>
              <a:t>  Biomaterials </a:t>
            </a:r>
            <a:endParaRPr lang="en-IN" dirty="0"/>
          </a:p>
        </p:txBody>
      </p:sp>
      <p:sp>
        <p:nvSpPr>
          <p:cNvPr id="3" name="Content Placeholder 2"/>
          <p:cNvSpPr>
            <a:spLocks noGrp="1"/>
          </p:cNvSpPr>
          <p:nvPr>
            <p:ph idx="1"/>
          </p:nvPr>
        </p:nvSpPr>
        <p:spPr/>
        <p:txBody>
          <a:bodyPr>
            <a:normAutofit fontScale="92500"/>
          </a:bodyPr>
          <a:lstStyle/>
          <a:p>
            <a:pPr marL="274320" indent="-274320" eaLnBrk="1" fontAlgn="auto" hangingPunct="1">
              <a:spcAft>
                <a:spcPts val="0"/>
              </a:spcAft>
              <a:buClr>
                <a:schemeClr val="accent3"/>
              </a:buClr>
              <a:buFont typeface="Wingdings 2"/>
              <a:buNone/>
              <a:defRPr/>
            </a:pPr>
            <a:r>
              <a:rPr lang="en-IN" b="1" dirty="0" smtClean="0"/>
              <a:t>Biomaterials currently used include</a:t>
            </a:r>
            <a:r>
              <a:rPr lang="en-IN" dirty="0" smtClean="0"/>
              <a:t>:</a:t>
            </a:r>
          </a:p>
          <a:p>
            <a:pPr marL="274320" indent="-274320" eaLnBrk="1" fontAlgn="auto" hangingPunct="1">
              <a:spcAft>
                <a:spcPts val="0"/>
              </a:spcAft>
              <a:buClr>
                <a:schemeClr val="accent3"/>
              </a:buClr>
              <a:buFont typeface="Wingdings 2"/>
              <a:buChar char=""/>
              <a:defRPr/>
            </a:pPr>
            <a:r>
              <a:rPr lang="en-IN" dirty="0" smtClean="0"/>
              <a:t> </a:t>
            </a:r>
            <a:r>
              <a:rPr lang="en-IN" b="1" dirty="0" smtClean="0"/>
              <a:t>Silicone elastomer </a:t>
            </a:r>
            <a:r>
              <a:rPr lang="en-IN" dirty="0" smtClean="0"/>
              <a:t>– catheters, valve  housings / suture clamps, siphon devices, etc.</a:t>
            </a:r>
          </a:p>
          <a:p>
            <a:pPr marL="274320" indent="-274320" eaLnBrk="1" fontAlgn="auto" hangingPunct="1">
              <a:spcAft>
                <a:spcPts val="0"/>
              </a:spcAft>
              <a:buClr>
                <a:schemeClr val="accent3"/>
              </a:buClr>
              <a:buFont typeface="Wingdings 2"/>
              <a:buChar char=""/>
              <a:defRPr/>
            </a:pPr>
            <a:r>
              <a:rPr lang="en-IN" dirty="0" smtClean="0"/>
              <a:t> </a:t>
            </a:r>
            <a:r>
              <a:rPr lang="en-IN" b="1" dirty="0" smtClean="0"/>
              <a:t>Polypropylene/Polysulfone/Nylon/Polyethersulfone </a:t>
            </a:r>
            <a:r>
              <a:rPr lang="en-IN" dirty="0" smtClean="0"/>
              <a:t>–   valve housings/seats, needle stops, connectors, reservoirs.</a:t>
            </a:r>
          </a:p>
          <a:p>
            <a:pPr marL="274320" indent="-274320" eaLnBrk="1" fontAlgn="auto" hangingPunct="1">
              <a:spcAft>
                <a:spcPts val="0"/>
              </a:spcAft>
              <a:buClr>
                <a:schemeClr val="accent3"/>
              </a:buClr>
              <a:buFont typeface="Wingdings 2"/>
              <a:buChar char=""/>
              <a:defRPr/>
            </a:pPr>
            <a:r>
              <a:rPr lang="en-IN" dirty="0" smtClean="0"/>
              <a:t>  </a:t>
            </a:r>
            <a:r>
              <a:rPr lang="en-IN" b="1" dirty="0" smtClean="0"/>
              <a:t>Ruby/Sapphire</a:t>
            </a:r>
            <a:r>
              <a:rPr lang="en-IN" dirty="0" smtClean="0"/>
              <a:t> – valve pins, balls, seats</a:t>
            </a:r>
          </a:p>
          <a:p>
            <a:pPr marL="274320" indent="-274320" eaLnBrk="1" fontAlgn="auto" hangingPunct="1">
              <a:spcAft>
                <a:spcPts val="0"/>
              </a:spcAft>
              <a:buClr>
                <a:schemeClr val="accent3"/>
              </a:buClr>
              <a:buFont typeface="Wingdings 2"/>
              <a:buChar char=""/>
              <a:defRPr/>
            </a:pPr>
            <a:r>
              <a:rPr lang="en-IN" dirty="0" smtClean="0"/>
              <a:t>  </a:t>
            </a:r>
            <a:r>
              <a:rPr lang="en-IN" b="1" dirty="0" smtClean="0"/>
              <a:t>Titanium/Stainless Steel </a:t>
            </a:r>
            <a:r>
              <a:rPr lang="en-IN" dirty="0" smtClean="0"/>
              <a:t>– valve housings, needle stops</a:t>
            </a:r>
          </a:p>
          <a:p>
            <a:pPr marL="274320" indent="-274320" eaLnBrk="1" fontAlgn="auto" hangingPunct="1">
              <a:spcAft>
                <a:spcPts val="0"/>
              </a:spcAft>
              <a:buClr>
                <a:schemeClr val="accent3"/>
              </a:buClr>
              <a:buFont typeface="Wingdings 2"/>
              <a:buChar char=""/>
              <a:defRPr/>
            </a:pPr>
            <a:r>
              <a:rPr lang="en-IN" dirty="0" smtClean="0"/>
              <a:t>  </a:t>
            </a:r>
            <a:r>
              <a:rPr lang="en-IN" b="1" dirty="0" smtClean="0"/>
              <a:t>Tantalum </a:t>
            </a:r>
            <a:r>
              <a:rPr lang="en-IN" dirty="0" smtClean="0"/>
              <a:t>– radiopaque markers.</a:t>
            </a:r>
          </a:p>
          <a:p>
            <a:pPr marL="274320" indent="-274320" eaLnBrk="1" fontAlgn="auto" hangingPunct="1">
              <a:spcAft>
                <a:spcPts val="0"/>
              </a:spcAft>
              <a:buClr>
                <a:schemeClr val="accent3"/>
              </a:buClr>
              <a:buFont typeface="Wingdings 2"/>
              <a:buChar char=""/>
              <a:defRPr/>
            </a:pPr>
            <a:r>
              <a:rPr lang="en-IN" dirty="0" smtClean="0"/>
              <a:t>  </a:t>
            </a:r>
            <a:r>
              <a:rPr lang="en-IN" b="1" dirty="0" smtClean="0"/>
              <a:t>Barium</a:t>
            </a:r>
            <a:r>
              <a:rPr lang="en-IN" dirty="0" smtClean="0"/>
              <a:t> – radiopaciofier (homogenous or stripe).</a:t>
            </a:r>
            <a:endParaRPr lang="en-IN" dirty="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2643174" y="533400"/>
            <a:ext cx="4471990" cy="928686"/>
          </a:xfrm>
          <a:solidFill>
            <a:srgbClr val="FFC000"/>
          </a:solidFill>
          <a:scene3d>
            <a:camera prst="orthographicFront"/>
            <a:lightRig rig="threePt" dir="t"/>
          </a:scene3d>
          <a:sp3d>
            <a:bevelT w="139700" h="120650"/>
          </a:sp3d>
        </p:spPr>
        <p:txBody>
          <a:bodyPr anchor="ctr">
            <a:normAutofit/>
          </a:bodyPr>
          <a:lstStyle/>
          <a:p>
            <a:pPr algn="ctr" eaLnBrk="1" fontAlgn="auto" hangingPunct="1">
              <a:spcAft>
                <a:spcPts val="0"/>
              </a:spcAft>
              <a:defRPr/>
            </a:pPr>
            <a:r>
              <a:rPr lang="en-US" dirty="0" smtClean="0"/>
              <a:t>  Shunt Systems  </a:t>
            </a:r>
          </a:p>
        </p:txBody>
      </p:sp>
      <p:sp>
        <p:nvSpPr>
          <p:cNvPr id="25605" name="Rectangle 3"/>
          <p:cNvSpPr>
            <a:spLocks noGrp="1" noChangeArrowheads="1"/>
          </p:cNvSpPr>
          <p:nvPr>
            <p:ph idx="1"/>
          </p:nvPr>
        </p:nvSpPr>
        <p:spPr>
          <a:xfrm>
            <a:off x="762000" y="2209800"/>
            <a:ext cx="7772400" cy="4343400"/>
          </a:xfrm>
        </p:spPr>
        <p:txBody>
          <a:bodyPr/>
          <a:lstStyle/>
          <a:p>
            <a:pPr eaLnBrk="1" hangingPunct="1"/>
            <a:r>
              <a:rPr lang="en-US" sz="2400" dirty="0" smtClean="0"/>
              <a:t>Shunt systems come in a variety of configurations and models but they have similar functional components:  </a:t>
            </a:r>
          </a:p>
          <a:p>
            <a:pPr lvl="1" eaLnBrk="1" hangingPunct="1"/>
            <a:r>
              <a:rPr lang="en-US" sz="2000" dirty="0" smtClean="0"/>
              <a:t>Valve Mechanisms – flow or differential</a:t>
            </a:r>
          </a:p>
          <a:p>
            <a:pPr lvl="1" eaLnBrk="1" hangingPunct="1"/>
            <a:r>
              <a:rPr lang="en-US" sz="2000" dirty="0" smtClean="0"/>
              <a:t>Fixed, programmable, or variable settings	</a:t>
            </a:r>
          </a:p>
          <a:p>
            <a:pPr lvl="1" eaLnBrk="1" hangingPunct="1"/>
            <a:r>
              <a:rPr lang="en-US" sz="2000" dirty="0" smtClean="0"/>
              <a:t>Catheters</a:t>
            </a:r>
          </a:p>
          <a:p>
            <a:pPr lvl="2" eaLnBrk="1" hangingPunct="1"/>
            <a:r>
              <a:rPr lang="en-US" sz="2000" dirty="0" smtClean="0"/>
              <a:t>Ventricular (proximal)</a:t>
            </a:r>
          </a:p>
          <a:p>
            <a:pPr lvl="2" eaLnBrk="1" hangingPunct="1"/>
            <a:r>
              <a:rPr lang="en-US" sz="2000" dirty="0" smtClean="0"/>
              <a:t>Peritoneal/Atria (distal)</a:t>
            </a:r>
          </a:p>
          <a:p>
            <a:pPr lvl="1" eaLnBrk="1" hangingPunct="1"/>
            <a:r>
              <a:rPr lang="en-US" sz="2000" dirty="0" smtClean="0"/>
              <a:t>Accessories</a:t>
            </a:r>
          </a:p>
          <a:p>
            <a:pPr lvl="2" eaLnBrk="1" hangingPunct="1"/>
            <a:r>
              <a:rPr lang="en-US" sz="2000" dirty="0" smtClean="0"/>
              <a:t>Reservoirs, Siphon Devices</a:t>
            </a:r>
          </a:p>
          <a:p>
            <a:pPr lvl="2" eaLnBrk="1" hangingPunct="1"/>
            <a:r>
              <a:rPr lang="en-US" sz="2000" dirty="0" smtClean="0"/>
              <a:t>Connectors, Filters, Pumping Chambers</a:t>
            </a:r>
          </a:p>
          <a:p>
            <a:pPr lvl="2" eaLnBrk="1" hangingPunct="1"/>
            <a:endParaRPr lang="en-US" sz="1800" u="sng" dirty="0" smtClean="0"/>
          </a:p>
          <a:p>
            <a:pPr lvl="1" eaLnBrk="1" hangingPunct="1"/>
            <a:endParaRPr lang="en-US" u="sng" dirty="0" smtClean="0"/>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6"/>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4918</TotalTime>
  <Words>1975</Words>
  <Application>Microsoft Macintosh PowerPoint</Application>
  <PresentationFormat>On-screen Show (4:3)</PresentationFormat>
  <Paragraphs>376</Paragraphs>
  <Slides>47</Slides>
  <Notes>47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49" baseType="lpstr">
      <vt:lpstr>Flow</vt:lpstr>
      <vt:lpstr>Slide</vt:lpstr>
      <vt:lpstr>SHUNT  TECHNOLOGIES</vt:lpstr>
      <vt:lpstr>Introduction</vt:lpstr>
      <vt:lpstr>History</vt:lpstr>
      <vt:lpstr>Shunt Resistances are Additive ?</vt:lpstr>
      <vt:lpstr>Shunt Hydrodynamics</vt:lpstr>
      <vt:lpstr>Hydrodynamics contd.</vt:lpstr>
      <vt:lpstr>Applied importance</vt:lpstr>
      <vt:lpstr>  Biomaterials </vt:lpstr>
      <vt:lpstr>  Shunt Systems  </vt:lpstr>
      <vt:lpstr>PowerPoint Presentation</vt:lpstr>
      <vt:lpstr>PowerPoint Presentation</vt:lpstr>
      <vt:lpstr>PowerPoint Presentation</vt:lpstr>
      <vt:lpstr>Chhabra shunt</vt:lpstr>
      <vt:lpstr>PowerPoint Presentation</vt:lpstr>
      <vt:lpstr>PowerPoint Presentation</vt:lpstr>
      <vt:lpstr>Basic Valve Features</vt:lpstr>
      <vt:lpstr>Button Valve</vt:lpstr>
      <vt:lpstr>Differential Pressure Valve In Reality</vt:lpstr>
      <vt:lpstr>PowerPoint Presentation</vt:lpstr>
      <vt:lpstr>PowerPoint Presentation</vt:lpstr>
      <vt:lpstr>PowerPoint Presentation</vt:lpstr>
      <vt:lpstr>PowerPoint Presentation</vt:lpstr>
      <vt:lpstr>PowerPoint Presentation</vt:lpstr>
      <vt:lpstr> Platform Stops</vt:lpstr>
      <vt:lpstr>StrataVarius </vt:lpstr>
      <vt:lpstr>MRI Studies</vt:lpstr>
      <vt:lpstr>PowerPoint Presentation</vt:lpstr>
      <vt:lpstr>Effects of siphoning</vt:lpstr>
      <vt:lpstr>PowerPoint Presentation</vt:lpstr>
      <vt:lpstr>PowerPoint Presentation</vt:lpstr>
      <vt:lpstr>Delta Chamber</vt:lpstr>
      <vt:lpstr>Delta Valve Message</vt:lpstr>
      <vt:lpstr>Siphon / Flow Control</vt:lpstr>
      <vt:lpstr>Advancements in biomaterials</vt:lpstr>
      <vt:lpstr>PowerPoint Presentation</vt:lpstr>
      <vt:lpstr>PowerPoint Presentation</vt:lpstr>
      <vt:lpstr>Contd.. Internal Shunt Infection</vt:lpstr>
      <vt:lpstr>Contd.. How Do They Work?</vt:lpstr>
      <vt:lpstr>PowerPoint Presentation</vt:lpstr>
      <vt:lpstr>  Reduction in infection</vt:lpstr>
      <vt:lpstr>BioGlide</vt:lpstr>
      <vt:lpstr>BioGlide</vt:lpstr>
      <vt:lpstr>PowerPoint Presentation</vt:lpstr>
      <vt:lpstr>Cost of various shunt systems</vt:lpstr>
      <vt:lpstr>Indian Scenario</vt:lpstr>
      <vt:lpstr>Valve design trials</vt:lpstr>
      <vt:lpstr>Unmet Medical Needs Shunting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Shunt  Technologies</dc:title>
  <dc:creator>vivek sneha</dc:creator>
  <cp:lastModifiedBy>apple</cp:lastModifiedBy>
  <cp:revision>47</cp:revision>
  <dcterms:created xsi:type="dcterms:W3CDTF">2008-10-19T12:53:26Z</dcterms:created>
  <dcterms:modified xsi:type="dcterms:W3CDTF">2013-12-18T12:03:01Z</dcterms:modified>
</cp:coreProperties>
</file>